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82" r:id="rId3"/>
    <p:sldId id="287" r:id="rId4"/>
    <p:sldId id="283" r:id="rId5"/>
    <p:sldId id="284" r:id="rId6"/>
    <p:sldId id="285" r:id="rId7"/>
    <p:sldId id="286" r:id="rId8"/>
    <p:sldId id="288" r:id="rId9"/>
    <p:sldId id="289" r:id="rId10"/>
    <p:sldId id="263" r:id="rId11"/>
    <p:sldId id="270" r:id="rId12"/>
    <p:sldId id="271" r:id="rId13"/>
    <p:sldId id="279" r:id="rId14"/>
    <p:sldId id="290" r:id="rId15"/>
    <p:sldId id="280" r:id="rId16"/>
    <p:sldId id="291" r:id="rId17"/>
    <p:sldId id="274" r:id="rId18"/>
    <p:sldId id="275" r:id="rId19"/>
    <p:sldId id="272" r:id="rId20"/>
    <p:sldId id="292" r:id="rId21"/>
    <p:sldId id="278" r:id="rId22"/>
    <p:sldId id="294" r:id="rId23"/>
    <p:sldId id="293" r:id="rId24"/>
    <p:sldId id="273" r:id="rId25"/>
    <p:sldId id="267" r:id="rId26"/>
    <p:sldId id="268" r:id="rId27"/>
    <p:sldId id="281" r:id="rId2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057" autoAdjust="0"/>
  </p:normalViewPr>
  <p:slideViewPr>
    <p:cSldViewPr>
      <p:cViewPr>
        <p:scale>
          <a:sx n="60" d="100"/>
          <a:sy n="60" d="100"/>
        </p:scale>
        <p:origin x="-15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1C640-A113-4CDF-9452-78934967AC38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3EE6E-81CC-4E53-88FC-231678DAE939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7506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EE6E-81CC-4E53-88FC-231678DAE939}" type="slidenum">
              <a:rPr lang="bg-BG" smtClean="0"/>
              <a:pPr/>
              <a:t>1</a:t>
            </a:fld>
            <a:endParaRPr lang="bg-B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23.12.2021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pgimpazardjik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wmf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wmf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wmf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si.bg/esc-2022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oringpcrepair.com/confidence-intervals-in-excel/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btu.bg/statexcel/file3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ematika.bg/reshavane-na-zadachi/kalkulator-statistika.html" TargetMode="External"/><Relationship Id="rId5" Type="http://schemas.openxmlformats.org/officeDocument/2006/relationships/hyperlink" Target="https://app.datawrapper.de/select/map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vizzlo.com/graphs" TargetMode="External"/><Relationship Id="rId9" Type="http://schemas.openxmlformats.org/officeDocument/2006/relationships/hyperlink" Target="https://bg.khanacademy.org/math/statistics-probability/confidence-intervals-one-sample/estimating-population-proportion/v/example-calculating-confidence-interva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wmf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5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i.bg/esc-2022/esc_rules.htm" TargetMode="External"/><Relationship Id="rId3" Type="http://schemas.openxmlformats.org/officeDocument/2006/relationships/image" Target="../media/image14.wmf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hyperlink" Target="https://pzdnes.com/2018/05/08/%D0%BE%D1%82%D0%B1%D0%BE%D1%80-%D0%BE%D0%BC%D0%B5%D0%B3%D0%B0-%D0%BE%D1%82-%D0%BF%D0%B3%D0%B8%D0%BC-%D1%81-%D0%BF%D1%8A%D1%80%D0%B2%D0%BE-%D0%BC%D1%8F%D1%81%D1%82%D0%BE-%D0%B2-%D0%BD%D0%B0%D1%86/" TargetMode="External"/><Relationship Id="rId4" Type="http://schemas.openxmlformats.org/officeDocument/2006/relationships/hyperlink" Target="&#1055;&#1056;&#1045;&#1047;&#1045;&#1053;&#1058;&#1040;&#1062;&#1048;&#1048;" TargetMode="External"/><Relationship Id="rId9" Type="http://schemas.openxmlformats.org/officeDocument/2006/relationships/hyperlink" Target="../16.10.20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wmf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Statistics%20-%20&#1056;&#1045;&#1047;&#1070;&#1052;&#1045;%20&#1053;&#1040;%20&#1040;&#1053;&#1043;&#1051;.&#1045;&#1047;&#1048;&#1050;.docx" TargetMode="External"/><Relationship Id="rId5" Type="http://schemas.openxmlformats.org/officeDocument/2006/relationships/image" Target="../media/image25.png"/><Relationship Id="rId10" Type="http://schemas.openxmlformats.org/officeDocument/2006/relationships/hyperlink" Target="&#1057;&#1066;&#1050;&#1056;&#1040;&#1058;&#1045;&#1053;%20&#1057;&#1062;&#1045;&#1053;&#1040;&#1056;&#1048;&#1049;%20&#1047;&#1040;%20&#1055;&#1056;&#1045;&#1042;&#1054;&#1044;%20(3).docx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www.facebook.com/nsibg/videos/1772525142828708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facebook.com/1690049967918566/posts/2556980351225519/" TargetMode="External"/><Relationship Id="rId3" Type="http://schemas.openxmlformats.org/officeDocument/2006/relationships/image" Target="../media/image14.wmf"/><Relationship Id="rId7" Type="http://schemas.openxmlformats.org/officeDocument/2006/relationships/image" Target="../media/image27.png"/><Relationship Id="rId12" Type="http://schemas.openxmlformats.org/officeDocument/2006/relationships/hyperlink" Target="https://www.facebook.com/1690049967918566/posts/252043917821297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www.facebook.com/1690049967918566/posts/2282100315380192/" TargetMode="External"/><Relationship Id="rId5" Type="http://schemas.openxmlformats.org/officeDocument/2006/relationships/image" Target="../media/image25.png"/><Relationship Id="rId15" Type="http://schemas.openxmlformats.org/officeDocument/2006/relationships/hyperlink" Target="https://www.facebook.com/1690049967918566/posts/2209973942592830/" TargetMode="External"/><Relationship Id="rId10" Type="http://schemas.openxmlformats.org/officeDocument/2006/relationships/hyperlink" Target="https://www.facebook.com/nsibg/videos/1772525142828708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www.facebook.com/1690049967918566/posts/3053618298228386/" TargetMode="External"/><Relationship Id="rId14" Type="http://schemas.openxmlformats.org/officeDocument/2006/relationships/hyperlink" Target="https://www.facebook.com/1690049967918566/posts/2841140342809517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hyperlink" Target="https://www.facebook.com/pgim.pazardjik/?__xts__%5b0%5d=68.ARARSgi5DEgaAK9droZW6ijCxJjdO9tizZqPATxqKgwZ6dQhR3-40D7OFFmierCLISmXgbPA1uC0HausWl0fU-jgKAxqERfXScnvh4tZmBxHKku8vmogjdbB-3O9XZL2KCzn3TRSEFBvXiPHthHpgD92BaxWd21KOcMYXO9DwpGWdXidueRwh3946nWUKyfXyiHZXV_JYrjogbHXrizMpb8nXauHjUMReQ5VPNA4ZOloDI_c1flm3l8ObsaVLyleLt-bZYjLIJNuaPSqT2u3Z38gA0QpwREGjwivcZlVgWbdQI0GLO75D9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wmf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gif"/><Relationship Id="rId18" Type="http://schemas.openxmlformats.org/officeDocument/2006/relationships/image" Target="../media/image5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12" Type="http://schemas.openxmlformats.org/officeDocument/2006/relationships/image" Target="../media/image44.gif"/><Relationship Id="rId17" Type="http://schemas.openxmlformats.org/officeDocument/2006/relationships/image" Target="../media/image49.gif"/><Relationship Id="rId2" Type="http://schemas.openxmlformats.org/officeDocument/2006/relationships/image" Target="../media/image34.gif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5" Type="http://schemas.openxmlformats.org/officeDocument/2006/relationships/image" Target="../media/image37.gif"/><Relationship Id="rId15" Type="http://schemas.openxmlformats.org/officeDocument/2006/relationships/image" Target="../media/image47.gif"/><Relationship Id="rId10" Type="http://schemas.openxmlformats.org/officeDocument/2006/relationships/image" Target="../media/image42.gif"/><Relationship Id="rId19" Type="http://schemas.openxmlformats.org/officeDocument/2006/relationships/image" Target="../media/image51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3\Desktop\16.10.2021\Scott%20Holmes%20Music%20-%20Jingle%20Bells.mp3" TargetMode="Externa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57;&#1066;&#1057;&#1058;&#1045;&#1047;&#1040;&#1053;&#1048;&#1045;%20-&#1054;&#1048;&#1058;%20-&#1050;&#1040;&#1047;&#1059;&#1057;&#1048;%20&#1057;%20&#1056;&#1045;&#1064;&#1045;&#1053;&#1048;&#1071;.do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wmf"/><Relationship Id="rId4" Type="http://schemas.openxmlformats.org/officeDocument/2006/relationships/hyperlink" Target="&#1058;&#1056;&#1048;&#1053;&#1040;&#1056;&#1045;&#1053;%20&#1059;&#1056;&#1054;&#1050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9;&#1095;&#1077;&#1085;&#1080;&#1095;&#1077;&#1089;&#1082;&#1080;%20&#1090;&#1088;&#1077;&#1085;&#1080;&#1085;&#1075;.pptx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group-2822423__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512" y="4786322"/>
            <a:ext cx="32654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eamwork-2929969__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601788" cy="130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12E2E"/>
              </a:clrFrom>
              <a:clrTo>
                <a:srgbClr val="B12E2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500174"/>
            <a:ext cx="3929090" cy="4143404"/>
          </a:xfrm>
          <a:prstGeom prst="rect">
            <a:avLst/>
          </a:prstGeom>
          <a:noFill/>
        </p:spPr>
      </p:pic>
      <p:pic>
        <p:nvPicPr>
          <p:cNvPr id="3076" name="Picture 4" descr="tree-2718836__3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071678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00240"/>
            <a:ext cx="1377949" cy="5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images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074862">
            <a:off x="304638" y="2494720"/>
            <a:ext cx="1963023" cy="8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 rot="-1118736">
            <a:off x="165838" y="3341654"/>
            <a:ext cx="2677584" cy="58340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083"/>
              </a:avLst>
            </a:prstTxWarp>
          </a:bodyPr>
          <a:lstStyle/>
          <a:p>
            <a:pPr algn="ctr" rtl="0"/>
            <a:r>
              <a:rPr lang="ru-RU" sz="8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Заедно да наредим</a:t>
            </a:r>
          </a:p>
          <a:p>
            <a:pPr algn="ctr" rtl="0"/>
            <a:r>
              <a:rPr lang="ru-RU" sz="8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пъзела на познанието!</a:t>
            </a:r>
            <a:endParaRPr lang="bg-BG" sz="8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3080" name="Picture 8" descr="imag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4505" y="1857364"/>
            <a:ext cx="229949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6732587" y="3214686"/>
            <a:ext cx="2268569" cy="1201738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0236"/>
              </a:avLst>
            </a:prstTxWarp>
          </a:bodyPr>
          <a:lstStyle/>
          <a:p>
            <a:pPr algn="ctr" rtl="0"/>
            <a:r>
              <a:rPr lang="ru-RU" sz="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Да бъдем  иновативни</a:t>
            </a:r>
          </a:p>
          <a:p>
            <a:pPr algn="ctr" rtl="0"/>
            <a:r>
              <a:rPr lang="ru-RU" sz="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чрез ИКТ !</a:t>
            </a:r>
            <a:endParaRPr lang="bg-BG" sz="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pic>
        <p:nvPicPr>
          <p:cNvPr id="3082" name="Picture 10" descr="matrix-2883622__3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7" y="5243084"/>
            <a:ext cx="2000264" cy="14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00034" y="4286256"/>
            <a:ext cx="1911350" cy="8778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800" kern="10" spc="0" dirty="0" smtClean="0">
                <a:ln w="9525">
                  <a:solidFill>
                    <a:srgbClr val="64CD5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Да отключим катинара</a:t>
            </a:r>
          </a:p>
          <a:p>
            <a:pPr algn="ctr" rtl="0"/>
            <a:r>
              <a:rPr lang="ru-RU" sz="800" kern="10" spc="0" dirty="0" smtClean="0">
                <a:ln w="9525">
                  <a:solidFill>
                    <a:srgbClr val="64CD5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на възможностите!</a:t>
            </a:r>
            <a:endParaRPr lang="bg-BG" sz="800" kern="10" spc="0" dirty="0">
              <a:ln w="9525">
                <a:solidFill>
                  <a:srgbClr val="64CD5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3643306" y="5857892"/>
            <a:ext cx="2179954" cy="7687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764"/>
              </a:avLst>
            </a:prstTxWarp>
          </a:bodyPr>
          <a:lstStyle/>
          <a:p>
            <a:pPr algn="ctr" rtl="0"/>
            <a:r>
              <a:rPr lang="bg-BG" sz="800" kern="10" spc="0" dirty="0" smtClean="0">
                <a:ln w="1270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ambria"/>
                <a:ea typeface="Cambria"/>
              </a:rPr>
              <a:t>Заедно можем</a:t>
            </a:r>
          </a:p>
          <a:p>
            <a:pPr algn="ctr" rtl="0"/>
            <a:r>
              <a:rPr lang="bg-BG" sz="800" kern="10" spc="0" dirty="0" smtClean="0">
                <a:ln w="1270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ambria"/>
                <a:ea typeface="Cambria"/>
              </a:rPr>
              <a:t>       повече!</a:t>
            </a:r>
            <a:endParaRPr lang="bg-BG" sz="800" kern="10" spc="0" dirty="0">
              <a:ln w="12700">
                <a:solidFill>
                  <a:srgbClr val="205867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ambria"/>
              <a:ea typeface="Cambria"/>
            </a:endParaRPr>
          </a:p>
        </p:txBody>
      </p:sp>
      <p:pic>
        <p:nvPicPr>
          <p:cNvPr id="3086" name="Picture 14" descr="D:\ПРОЕКТ ИНОВАТИВНО УЧИЛИЩЕ 24.06.2021\изтеглен файл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285728"/>
            <a:ext cx="1571636" cy="1357322"/>
          </a:xfrm>
          <a:prstGeom prst="rect">
            <a:avLst/>
          </a:prstGeom>
          <a:noFill/>
        </p:spPr>
      </p:pic>
      <p:pic>
        <p:nvPicPr>
          <p:cNvPr id="16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1670" y="214290"/>
            <a:ext cx="1714512" cy="1715206"/>
          </a:xfrm>
          <a:prstGeom prst="rect">
            <a:avLst/>
          </a:prstGeom>
          <a:noFill/>
        </p:spPr>
      </p:pic>
      <p:pic>
        <p:nvPicPr>
          <p:cNvPr id="17" name="Picture 2" descr="http://pgimpazardjik.com/wp-content/uploads/2015/11/logo_2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0" y="214290"/>
            <a:ext cx="1643074" cy="1714512"/>
          </a:xfrm>
          <a:prstGeom prst="rect">
            <a:avLst/>
          </a:prstGeom>
          <a:noFill/>
        </p:spPr>
      </p:pic>
      <p:pic>
        <p:nvPicPr>
          <p:cNvPr id="18" name="Picture 15" descr="D:\ПРОЕКТ ИНОВАТИВНО УЧИЛИЩЕ 24.06.2021\ЛОГО ИНОВ.УЧ.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7620" y="285728"/>
            <a:ext cx="1766819" cy="10173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4463" y="5063244"/>
            <a:ext cx="1832333" cy="181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89"/>
            <a:ext cx="1571636" cy="1602175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Европейска олимпиада по</a:t>
            </a:r>
            <a: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 статистика 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b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29684" cy="3411544"/>
          </a:xfrm>
        </p:spPr>
        <p:txBody>
          <a:bodyPr>
            <a:normAutofit fontScale="77500" lnSpcReduction="20000"/>
          </a:bodyPr>
          <a:lstStyle/>
          <a:p>
            <a:pPr indent="342900" algn="just">
              <a:buNone/>
            </a:pPr>
            <a:r>
              <a:rPr lang="bg-BG" sz="2800" b="1" i="1" dirty="0" smtClean="0">
                <a:solidFill>
                  <a:srgbClr val="002060"/>
                </a:solidFill>
                <a:latin typeface="Candara" pitchFamily="34" charset="0"/>
              </a:rPr>
              <a:t>Инициативата е насочена към:</a:t>
            </a:r>
          </a:p>
          <a:p>
            <a:pPr indent="342900" algn="just">
              <a:buBlip>
                <a:blip r:embed="rId5"/>
              </a:buBlip>
            </a:pPr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> Повишаване на статистическата култура на учениците чрез засилване на любопитството и интереса им към статистиката, като се покаже нейната роля както в различните сфери на обществения живот, така и във всекидневието на хората;</a:t>
            </a:r>
          </a:p>
          <a:p>
            <a:pPr indent="342900" algn="just">
              <a:buBlip>
                <a:blip r:embed="rId5"/>
              </a:buBlip>
            </a:pPr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>  Мотивиране на учителите да използват иновативни методи на преподаване на математическите, обществено-хуманитарните и природните науки и да се насърчи работата на учениците в екип и сътрудничество като средство за намиране на общи решения.</a:t>
            </a:r>
            <a:endParaRPr lang="bg-BG" sz="28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203623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" r="24441" b="3875"/>
          <a:stretch/>
        </p:blipFill>
        <p:spPr>
          <a:xfrm rot="19791705">
            <a:off x="4371369" y="4769051"/>
            <a:ext cx="1558272" cy="75862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619">
            <a:off x="5455348" y="5540060"/>
            <a:ext cx="1733855" cy="570559"/>
          </a:xfrm>
          <a:prstGeom prst="rect">
            <a:avLst/>
          </a:prstGeom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14290"/>
            <a:ext cx="1714512" cy="1715206"/>
          </a:xfrm>
          <a:prstGeom prst="rect">
            <a:avLst/>
          </a:prstGeom>
          <a:noFill/>
        </p:spPr>
      </p:pic>
      <p:sp>
        <p:nvSpPr>
          <p:cNvPr id="12" name="Стрелка надясно 11"/>
          <p:cNvSpPr/>
          <p:nvPr/>
        </p:nvSpPr>
        <p:spPr>
          <a:xfrm>
            <a:off x="6643702" y="857232"/>
            <a:ext cx="285752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2.59259E-6 L 0.02552 -0.002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4463" y="5063244"/>
            <a:ext cx="1832333" cy="181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89"/>
            <a:ext cx="1500198" cy="1529349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andara" pitchFamily="34" charset="0"/>
              </a:rPr>
              <a:t>Европейска олимпиада по</a:t>
            </a:r>
            <a:r>
              <a:rPr lang="en-US" sz="3200" b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andara" pitchFamily="34" charset="0"/>
              </a:rPr>
              <a:t> статистика 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b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85926"/>
            <a:ext cx="8929718" cy="3411544"/>
          </a:xfrm>
        </p:spPr>
        <p:txBody>
          <a:bodyPr>
            <a:noAutofit/>
          </a:bodyPr>
          <a:lstStyle/>
          <a:p>
            <a:pPr indent="457200" algn="just">
              <a:buBlip>
                <a:blip r:embed="rId5"/>
              </a:buBlip>
            </a:pP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Олимпиадата се провежда в два кръга: национален и европейски. Право на участие в националния кръг имат учениците от средните училища в България, разделени в две категории: категория А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(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ученици от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X - XII 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клас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 и категория Б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(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ученици от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VIII - IX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 клас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. </a:t>
            </a:r>
          </a:p>
          <a:p>
            <a:pPr indent="457200" algn="just">
              <a:buBlip>
                <a:blip r:embed="rId5"/>
              </a:buBlip>
            </a:pP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Състезанието e отборно, като всеки отбор се състои от един до трима ученици от една категория с учител ментор от същото училище. Победителите в националния кръг могат да участват в европейския кръг на олимпиадата.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203623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" r="24441" b="3875"/>
          <a:stretch/>
        </p:blipFill>
        <p:spPr>
          <a:xfrm rot="19791705">
            <a:off x="4728559" y="5269117"/>
            <a:ext cx="1558272" cy="75862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619">
            <a:off x="5883974" y="5611498"/>
            <a:ext cx="1733855" cy="570559"/>
          </a:xfrm>
          <a:prstGeom prst="rect">
            <a:avLst/>
          </a:prstGeom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214290"/>
            <a:ext cx="1643074" cy="1643739"/>
          </a:xfrm>
          <a:prstGeom prst="rect">
            <a:avLst/>
          </a:prstGeom>
          <a:noFill/>
        </p:spPr>
      </p:pic>
      <p:sp>
        <p:nvSpPr>
          <p:cNvPr id="12" name="Стрелка надясно 11"/>
          <p:cNvSpPr/>
          <p:nvPr/>
        </p:nvSpPr>
        <p:spPr>
          <a:xfrm>
            <a:off x="6643702" y="857232"/>
            <a:ext cx="285752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2.59259E-6 L 0.02552 -0.002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4463" y="5063244"/>
            <a:ext cx="1832333" cy="181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1261374" cy="1285884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Европейска олимпиада по</a:t>
            </a:r>
            <a: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 статистика </a:t>
            </a:r>
            <a:r>
              <a:rPr lang="ru-RU" sz="3200" b="1" i="1" dirty="0" smtClean="0">
                <a:solidFill>
                  <a:srgbClr val="00B050"/>
                </a:solidFill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b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b="1" i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28736"/>
            <a:ext cx="8715404" cy="3643338"/>
          </a:xfrm>
        </p:spPr>
        <p:txBody>
          <a:bodyPr>
            <a:noAutofit/>
          </a:bodyPr>
          <a:lstStyle/>
          <a:p>
            <a:pPr indent="457200" algn="just">
              <a:buBlip>
                <a:blip r:embed="rId5"/>
              </a:buBlip>
            </a:pP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На официалния си сайт Националният статистически институт (НСИ) създаде уебпространство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(</a:t>
            </a:r>
            <a:r>
              <a:rPr lang="bg-BG" sz="2400" u="sng" dirty="0" smtClean="0">
                <a:solidFill>
                  <a:srgbClr val="002060"/>
                </a:solidFill>
                <a:latin typeface="Candara" pitchFamily="34" charset="0"/>
                <a:hlinkClick r:id="rId6"/>
              </a:rPr>
              <a:t>https://www.nsi.bg/esc-2022</a:t>
            </a:r>
            <a:r>
              <a:rPr lang="en-US" sz="2400" u="sng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, в което е публикувана пълната информация за състезанието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 регламент, календар, награди, архив и помощни материали. </a:t>
            </a:r>
          </a:p>
          <a:p>
            <a:pPr indent="457200" algn="just">
              <a:buBlip>
                <a:blip r:embed="rId5"/>
              </a:buBlip>
            </a:pP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През изминалите четири години над 4 000 български ученици и учители от повече от сто населени места в страната взеха участие в олимпиадата.</a:t>
            </a:r>
          </a:p>
          <a:p>
            <a:pPr indent="457200" algn="just">
              <a:buBlip>
                <a:blip r:embed="rId5"/>
              </a:buBlip>
            </a:pP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Предизвикателството и вълнението е голямо за всички, а постиженията са повод за радост и гордост от българската образователна система. </a:t>
            </a:r>
          </a:p>
          <a:p>
            <a:pPr indent="457200" algn="just">
              <a:buNone/>
            </a:pPr>
            <a:endParaRPr lang="bg-BG" sz="24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412434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214291"/>
            <a:ext cx="1357322" cy="1357871"/>
          </a:xfrm>
          <a:prstGeom prst="rect">
            <a:avLst/>
          </a:prstGeom>
          <a:noFill/>
        </p:spPr>
      </p:pic>
      <p:sp>
        <p:nvSpPr>
          <p:cNvPr id="10" name="Стрелка надясно 9"/>
          <p:cNvSpPr/>
          <p:nvPr/>
        </p:nvSpPr>
        <p:spPr>
          <a:xfrm>
            <a:off x="6643702" y="857232"/>
            <a:ext cx="285752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" r="24441" b="3875"/>
          <a:stretch/>
        </p:blipFill>
        <p:spPr>
          <a:xfrm rot="19791705">
            <a:off x="4585683" y="5759458"/>
            <a:ext cx="1558272" cy="758623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619">
            <a:off x="5812536" y="5890893"/>
            <a:ext cx="1733855" cy="57055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2.59259E-6 L 0.02552 -0.002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428760" cy="1456523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286676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Мотивация на учениците за участието им в </a:t>
            </a:r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>ЕОС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b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71588"/>
            <a:ext cx="8929718" cy="5286412"/>
          </a:xfrm>
        </p:spPr>
        <p:txBody>
          <a:bodyPr>
            <a:noAutofit/>
          </a:bodyPr>
          <a:lstStyle/>
          <a:p>
            <a:pPr indent="457200" algn="just">
              <a:buNone/>
            </a:pPr>
            <a:r>
              <a:rPr lang="bg-BG" sz="2300" dirty="0" smtClean="0">
                <a:solidFill>
                  <a:srgbClr val="002060"/>
                </a:solidFill>
              </a:rPr>
              <a:t>Знанията по статистика са изключително полезни във всеки един аспект от професионалния и личен живот. </a:t>
            </a:r>
            <a:r>
              <a:rPr lang="bg-BG" sz="2300" i="1" dirty="0" smtClean="0">
                <a:solidFill>
                  <a:srgbClr val="002060"/>
                </a:solidFill>
              </a:rPr>
              <a:t>Още в процеса на обучение</a:t>
            </a:r>
            <a:r>
              <a:rPr lang="bg-BG" sz="2300" dirty="0" smtClean="0">
                <a:solidFill>
                  <a:srgbClr val="002060"/>
                </a:solidFill>
              </a:rPr>
              <a:t> статистическите методи и подходи, чието разбиране и прилагане е  базирано на натрупаните познания от математиката и информатиката се прилагат в различните професионални дисциплини към съответните специалности изучавани в ПГИМ като например:</a:t>
            </a:r>
          </a:p>
          <a:p>
            <a:pPr indent="457200" algn="just">
              <a:buBlip>
                <a:blip r:embed="rId3"/>
              </a:buBlip>
            </a:pPr>
            <a:r>
              <a:rPr lang="bg-BG" sz="2300" b="1" i="1" dirty="0" smtClean="0">
                <a:solidFill>
                  <a:srgbClr val="002060"/>
                </a:solidFill>
              </a:rPr>
              <a:t>Финанси</a:t>
            </a:r>
            <a:r>
              <a:rPr lang="bg-BG" sz="2300" dirty="0" smtClean="0">
                <a:solidFill>
                  <a:srgbClr val="002060"/>
                </a:solidFill>
              </a:rPr>
              <a:t> – анализ на съотношенията – за проследяване на финансовото състояние на предприятието, чрез показателите за рентабилност, ликвидност, обръщаемост на краткотрайните активи, анализ на капиталовата структура, избор на инвестиционни проекти и пр.;</a:t>
            </a:r>
          </a:p>
          <a:p>
            <a:pPr indent="457200" algn="just">
              <a:buBlip>
                <a:blip r:embed="rId3"/>
              </a:buBlip>
            </a:pPr>
            <a:r>
              <a:rPr lang="bg-BG" sz="2300" b="1" i="1" dirty="0" smtClean="0">
                <a:solidFill>
                  <a:srgbClr val="002060"/>
                </a:solidFill>
              </a:rPr>
              <a:t>Планиране</a:t>
            </a:r>
            <a:r>
              <a:rPr lang="bg-BG" sz="2300" dirty="0" smtClean="0">
                <a:solidFill>
                  <a:srgbClr val="002060"/>
                </a:solidFill>
              </a:rPr>
              <a:t> – в т.ч. финансово планиране, разработване на бизнес проекти;</a:t>
            </a:r>
          </a:p>
          <a:p>
            <a:pPr indent="457200" algn="just">
              <a:buBlip>
                <a:blip r:embed="rId3"/>
              </a:buBlip>
            </a:pPr>
            <a:endParaRPr lang="bg-BG" sz="23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500256" cy="1500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428760" cy="1456523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286676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Мотивация на учениците за участието им в </a:t>
            </a:r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>ЕОС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b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4282" y="1571588"/>
            <a:ext cx="8715404" cy="5286412"/>
          </a:xfrm>
        </p:spPr>
        <p:txBody>
          <a:bodyPr>
            <a:normAutofit/>
          </a:bodyPr>
          <a:lstStyle/>
          <a:p>
            <a:pPr indent="457200" algn="just">
              <a:buBlip>
                <a:blip r:embed="rId3"/>
              </a:buBlip>
            </a:pPr>
            <a:r>
              <a:rPr lang="bg-BG" sz="2400" b="1" i="1" dirty="0" smtClean="0">
                <a:solidFill>
                  <a:srgbClr val="002060"/>
                </a:solidFill>
              </a:rPr>
              <a:t>Икономика на предприятието</a:t>
            </a:r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r>
              <a:rPr lang="bg-BG" sz="2400" dirty="0" smtClean="0">
                <a:solidFill>
                  <a:srgbClr val="002060"/>
                </a:solidFill>
              </a:rPr>
              <a:t>– за проследяване на обемите произведена продукция, отработени машино или човекочасове и др;</a:t>
            </a:r>
          </a:p>
          <a:p>
            <a:pPr indent="457200" algn="just">
              <a:buBlip>
                <a:blip r:embed="rId3"/>
              </a:buBlip>
            </a:pPr>
            <a:r>
              <a:rPr lang="bg-BG" sz="2400" b="1" i="1" dirty="0" smtClean="0">
                <a:solidFill>
                  <a:srgbClr val="002060"/>
                </a:solidFill>
              </a:rPr>
              <a:t>Социално осигуряване</a:t>
            </a:r>
            <a:r>
              <a:rPr lang="bg-BG" sz="2400" i="1" dirty="0" smtClean="0">
                <a:solidFill>
                  <a:srgbClr val="002060"/>
                </a:solidFill>
              </a:rPr>
              <a:t> </a:t>
            </a:r>
            <a:r>
              <a:rPr lang="bg-BG" sz="2400" b="1" i="1" dirty="0" smtClean="0">
                <a:solidFill>
                  <a:srgbClr val="002060"/>
                </a:solidFill>
              </a:rPr>
              <a:t>и Застраховане</a:t>
            </a:r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r>
              <a:rPr lang="bg-BG" sz="2400" dirty="0" smtClean="0">
                <a:solidFill>
                  <a:srgbClr val="002060"/>
                </a:solidFill>
              </a:rPr>
              <a:t>– за проследяване на тенденциите в осигурителните и застрахователни рискове по отношение на честота на проявление, плащания, размер на вноските за покриване на рисковете и т.н. и много други дисциплини;</a:t>
            </a:r>
          </a:p>
          <a:p>
            <a:pPr indent="457200" algn="just">
              <a:buBlip>
                <a:blip r:embed="rId3"/>
              </a:buBlip>
            </a:pPr>
            <a:r>
              <a:rPr lang="ru-RU" sz="2400" b="1" i="1" dirty="0" smtClean="0">
                <a:solidFill>
                  <a:srgbClr val="002060"/>
                </a:solidFill>
              </a:rPr>
              <a:t>Да се научат </a:t>
            </a:r>
            <a:r>
              <a:rPr lang="ru-RU" sz="2400" dirty="0" smtClean="0">
                <a:solidFill>
                  <a:srgbClr val="002060"/>
                </a:solidFill>
              </a:rPr>
              <a:t>как  да изразяват иновативните си идеи, да ги защитават  и да ги презентират,  така че да намират финансиране сред държавните институции и неправителствения сектор, както и да могат на по-късен етап да постигнат тяхната устойчивост във времето;</a:t>
            </a:r>
            <a:endParaRPr lang="bg-BG" sz="2400" dirty="0" smtClean="0">
              <a:solidFill>
                <a:srgbClr val="002060"/>
              </a:solidFill>
            </a:endParaRPr>
          </a:p>
          <a:p>
            <a:pPr indent="457200" algn="just">
              <a:buBlip>
                <a:blip r:embed="rId3"/>
              </a:buBlip>
            </a:pPr>
            <a:endParaRPr lang="bg-BG" sz="2400" dirty="0" smtClean="0">
              <a:solidFill>
                <a:srgbClr val="002060"/>
              </a:solidFill>
            </a:endParaRPr>
          </a:p>
          <a:p>
            <a:pPr indent="457200" algn="just">
              <a:buBlip>
                <a:blip r:embed="rId3"/>
              </a:buBlip>
            </a:pPr>
            <a:endParaRPr lang="bg-BG" sz="24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500256" cy="1500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500198" cy="1529349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43932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Мотивация на учениците за </a:t>
            </a:r>
            <a:b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участието им в </a:t>
            </a:r>
            <a:b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Европейска олимпиада по</a:t>
            </a:r>
            <a: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 статистика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b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14348" y="2214554"/>
            <a:ext cx="8001056" cy="4643446"/>
          </a:xfrm>
        </p:spPr>
        <p:txBody>
          <a:bodyPr>
            <a:normAutofit/>
          </a:bodyPr>
          <a:lstStyle/>
          <a:p>
            <a:pPr indent="457200" algn="just">
              <a:buBlip>
                <a:blip r:embed="rId3"/>
              </a:buBlip>
            </a:pPr>
            <a:r>
              <a:rPr lang="bg-BG" sz="2300" b="1" i="1" dirty="0" smtClean="0">
                <a:solidFill>
                  <a:srgbClr val="002060"/>
                </a:solidFill>
              </a:rPr>
              <a:t>В работния процес</a:t>
            </a:r>
            <a:r>
              <a:rPr lang="bg-BG" sz="2300" b="1" dirty="0" smtClean="0">
                <a:solidFill>
                  <a:srgbClr val="002060"/>
                </a:solidFill>
              </a:rPr>
              <a:t> </a:t>
            </a:r>
            <a:r>
              <a:rPr lang="bg-BG" sz="2300" dirty="0" smtClean="0">
                <a:solidFill>
                  <a:srgbClr val="002060"/>
                </a:solidFill>
              </a:rPr>
              <a:t>във всяка една стопанска сфера статистически получените и обработени данни позволяват да се създава картина на текущото състояние, да се прави съпоставка с минали отчетни и/или планови периоди, да прави количествен анализ и разкриват тенденции, да се открояват качествени промени. Въз основа на всичко това се вземат управленски решения от които зависят пазарните позиции на стопанските субекти във времето и пространството;</a:t>
            </a:r>
          </a:p>
          <a:p>
            <a:pPr indent="457200" algn="just">
              <a:buBlip>
                <a:blip r:embed="rId3"/>
              </a:buBlip>
            </a:pPr>
            <a:endParaRPr lang="bg-BG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85728"/>
            <a:ext cx="1643074" cy="1643739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143512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500198" cy="1529349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43932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Мотивация на учениците за </a:t>
            </a:r>
            <a:b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участието им в </a:t>
            </a:r>
            <a:b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Европейска олимпиада по</a:t>
            </a:r>
            <a: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Candara" pitchFamily="34" charset="0"/>
              </a:rPr>
              <a:t> статистика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br>
              <a:rPr lang="bg-BG" sz="3200" b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071654"/>
            <a:ext cx="8715404" cy="4786346"/>
          </a:xfrm>
        </p:spPr>
        <p:txBody>
          <a:bodyPr>
            <a:normAutofit/>
          </a:bodyPr>
          <a:lstStyle/>
          <a:p>
            <a:pPr indent="457200" algn="just">
              <a:buBlip>
                <a:blip r:embed="rId3"/>
              </a:buBlip>
            </a:pPr>
            <a:r>
              <a:rPr lang="bg-BG" sz="2400" b="1" i="1" dirty="0" smtClean="0">
                <a:solidFill>
                  <a:srgbClr val="002060"/>
                </a:solidFill>
              </a:rPr>
              <a:t>В личен план</a:t>
            </a:r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r>
              <a:rPr lang="bg-BG" sz="2400" dirty="0" smtClean="0">
                <a:solidFill>
                  <a:srgbClr val="002060"/>
                </a:solidFill>
              </a:rPr>
              <a:t>като обща култура тези познания ни помагат да си изграждаме правилна представа за заобикалящата ни среда и да сме по-малко податливи на манипулативни въздействия от страна на управляващи на различните равнища, както и да изграждаме по-обективна преценка за собствения си житейски стандарт и стремежа към неговото подобряване;</a:t>
            </a:r>
          </a:p>
          <a:p>
            <a:pPr marL="342900" lvl="1" indent="457200" algn="just">
              <a:buBlip>
                <a:blip r:embed="rId3"/>
              </a:buBlip>
            </a:pPr>
            <a:r>
              <a:rPr lang="bg-BG" sz="2400" dirty="0" smtClean="0">
                <a:solidFill>
                  <a:srgbClr val="002060"/>
                </a:solidFill>
              </a:rPr>
              <a:t>Усъвършенстват уменията си при работа със софтуерни продукти като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POWER POINT, EXCEL, WORD, PAINT, PHOTOSHOP, 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VIZZLO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hlinkClick r:id="rId5"/>
              </a:rPr>
              <a:t>DATAWRAPPER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marL="342900" lvl="1" indent="457200" algn="just">
              <a:buBlip>
                <a:blip r:embed="rId3"/>
              </a:buBlip>
            </a:pP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</a:rPr>
              <a:t>В помощ за 1 кръг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  <a:hlinkClick r:id="rId6"/>
              </a:rPr>
              <a:t>: 1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</a:rPr>
              <a:t>; 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  <a:hlinkClick r:id="rId7"/>
              </a:rPr>
              <a:t>2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</a:rPr>
              <a:t>; 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  <a:hlinkClick r:id="rId8"/>
              </a:rPr>
              <a:t>3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</a:rPr>
              <a:t>; 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  <a:hlinkClick r:id="rId9"/>
              </a:rPr>
              <a:t>4</a:t>
            </a:r>
            <a:r>
              <a:rPr lang="bg-BG" sz="2400" dirty="0" smtClean="0">
                <a:solidFill>
                  <a:srgbClr val="002060"/>
                </a:solidFill>
                <a:latin typeface="Arial Narrow" pitchFamily="34" charset="0"/>
              </a:rPr>
              <a:t> и други.</a:t>
            </a:r>
          </a:p>
          <a:p>
            <a:pPr indent="457200" algn="just">
              <a:buBlip>
                <a:blip r:embed="rId3"/>
              </a:buBlip>
            </a:pPr>
            <a:endParaRPr lang="en-US" sz="2400" dirty="0" smtClean="0">
              <a:solidFill>
                <a:srgbClr val="002060"/>
              </a:solidFill>
            </a:endParaRPr>
          </a:p>
          <a:p>
            <a:pPr indent="457200" algn="just">
              <a:buBlip>
                <a:blip r:embed="rId3"/>
              </a:buBlip>
            </a:pPr>
            <a:endParaRPr lang="bg-BG" sz="2400" dirty="0" smtClean="0">
              <a:solidFill>
                <a:srgbClr val="002060"/>
              </a:solidFill>
            </a:endParaRPr>
          </a:p>
          <a:p>
            <a:pPr indent="457200" algn="just">
              <a:buBlip>
                <a:blip r:embed="rId3"/>
              </a:buBlip>
            </a:pPr>
            <a:endParaRPr lang="bg-BG" sz="24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285728"/>
            <a:ext cx="1643074" cy="16437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4463" y="5063244"/>
            <a:ext cx="1832333" cy="181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1357322" cy="1383696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143512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" r="24441" b="3875"/>
          <a:stretch/>
        </p:blipFill>
        <p:spPr>
          <a:xfrm rot="19791705">
            <a:off x="513717" y="2483035"/>
            <a:ext cx="1558272" cy="75862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619">
            <a:off x="6955545" y="2468226"/>
            <a:ext cx="1733855" cy="570559"/>
          </a:xfrm>
          <a:prstGeom prst="rect">
            <a:avLst/>
          </a:prstGeom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214290"/>
            <a:ext cx="1500198" cy="1500805"/>
          </a:xfrm>
          <a:prstGeom prst="rect">
            <a:avLst/>
          </a:prstGeom>
          <a:noFill/>
        </p:spPr>
      </p:pic>
      <p:sp>
        <p:nvSpPr>
          <p:cNvPr id="15" name="Правоъгълник 14"/>
          <p:cNvSpPr/>
          <p:nvPr/>
        </p:nvSpPr>
        <p:spPr>
          <a:xfrm>
            <a:off x="357158" y="3429000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bg-BG" sz="2400" dirty="0" smtClean="0">
                <a:solidFill>
                  <a:srgbClr val="002060"/>
                </a:solidFill>
              </a:rPr>
              <a:t>Доклад на тема “Европейска Олимпиада по статистика”, публикуван в периодично издание – “Доклади от Национална конференция” от Институт за образователни политики “Архимед и Диоген” – гр.София</a:t>
            </a:r>
          </a:p>
          <a:p>
            <a:pPr indent="457200" algn="just"/>
            <a:endParaRPr lang="en-US" dirty="0" smtClean="0">
              <a:solidFill>
                <a:srgbClr val="002060"/>
              </a:solidFill>
            </a:endParaRPr>
          </a:p>
          <a:p>
            <a:pPr indent="457200" algn="just"/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6" name="Заглавие 15"/>
          <p:cNvSpPr>
            <a:spLocks noGrp="1"/>
          </p:cNvSpPr>
          <p:nvPr>
            <p:ph type="title"/>
          </p:nvPr>
        </p:nvSpPr>
        <p:spPr>
          <a:xfrm>
            <a:off x="1214414" y="0"/>
            <a:ext cx="6715172" cy="2786082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>Популяризиране на ЕОС</a:t>
            </a:r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Candara" pitchFamily="34" charset="0"/>
              </a:rPr>
              <a:t>VI </a:t>
            </a:r>
            <a:r>
              <a:rPr lang="bg-BG" sz="2600" dirty="0" smtClean="0">
                <a:solidFill>
                  <a:srgbClr val="002060"/>
                </a:solidFill>
                <a:latin typeface="Candara" pitchFamily="34" charset="0"/>
              </a:rPr>
              <a:t>Национална конференция с международно участие “Педагогика на обучението по математика и информатика”</a:t>
            </a:r>
            <a:br>
              <a:rPr lang="bg-BG" sz="2600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600" dirty="0" smtClean="0">
                <a:solidFill>
                  <a:srgbClr val="002060"/>
                </a:solidFill>
                <a:latin typeface="Candara" pitchFamily="34" charset="0"/>
              </a:rPr>
              <a:t>с партньор Българска академия на науките и изкуствата</a:t>
            </a:r>
            <a:br>
              <a:rPr lang="bg-BG" sz="2600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600" dirty="0" smtClean="0">
                <a:solidFill>
                  <a:srgbClr val="002060"/>
                </a:solidFill>
                <a:latin typeface="Candara" pitchFamily="34" charset="0"/>
              </a:rPr>
              <a:t>15-17.10.2021 г., гр. Велинград</a:t>
            </a:r>
            <a:endParaRPr lang="bg-BG" sz="26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85728"/>
            <a:ext cx="1404250" cy="1431536"/>
          </a:xfrm>
          <a:prstGeom prst="rect">
            <a:avLst/>
          </a:prstGeom>
          <a:noFill/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500198" cy="1500805"/>
          </a:xfrm>
          <a:prstGeom prst="rect">
            <a:avLst/>
          </a:prstGeom>
          <a:noFill/>
        </p:spPr>
      </p:pic>
      <p:sp>
        <p:nvSpPr>
          <p:cNvPr id="16" name="Заглавие 15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858048" cy="1285884"/>
          </a:xfrm>
        </p:spPr>
        <p:txBody>
          <a:bodyPr>
            <a:noAutofit/>
          </a:bodyPr>
          <a:lstStyle/>
          <a:p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>Популяризиране на ЕОС 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VI </a:t>
            </a: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Национална конференция с международно участие “Педагогика на обучението по математика и информатика”</a:t>
            </a:r>
            <a:b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dirty="0" smtClean="0">
                <a:solidFill>
                  <a:srgbClr val="002060"/>
                </a:solidFill>
                <a:latin typeface="Candara" pitchFamily="34" charset="0"/>
              </a:rPr>
              <a:t>15-17.10.2021 г., гр. Велинград</a:t>
            </a:r>
            <a:endParaRPr lang="bg-BG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2" name="Picture 2" descr="C:\Users\PC3\Downloads\IMG-b646735576c14c400458f7706a4b1014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28802"/>
            <a:ext cx="442912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71810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Users\PC3\Downloads\IMG-ee393697ccaeff019bc3d8013dcfb60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928802"/>
            <a:ext cx="2545854" cy="471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4463" y="5063244"/>
            <a:ext cx="1832333" cy="181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gimpazardjik.com/wp-content/uploads/2015/11/logo_2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1285884" cy="131087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4282" y="0"/>
            <a:ext cx="7715304" cy="2143116"/>
          </a:xfrm>
        </p:spPr>
        <p:txBody>
          <a:bodyPr>
            <a:noAutofit/>
          </a:bodyPr>
          <a:lstStyle/>
          <a:p>
            <a:pPr indent="457200" algn="ctr">
              <a:spcBef>
                <a:spcPts val="0"/>
              </a:spcBef>
              <a:buNone/>
            </a:pPr>
            <a:r>
              <a:rPr lang="bg-BG" sz="3000" b="1" i="1" dirty="0" smtClean="0">
                <a:solidFill>
                  <a:srgbClr val="00B050"/>
                </a:solidFill>
                <a:latin typeface="Candara" pitchFamily="34" charset="0"/>
              </a:rPr>
              <a:t>Представяне на Професионална гимназия по икономика и</a:t>
            </a:r>
          </a:p>
          <a:p>
            <a:pPr indent="457200" algn="ctr">
              <a:spcBef>
                <a:spcPts val="0"/>
              </a:spcBef>
              <a:buNone/>
            </a:pPr>
            <a:r>
              <a:rPr lang="bg-BG" sz="3000" b="1" i="1" dirty="0" smtClean="0">
                <a:solidFill>
                  <a:srgbClr val="00B050"/>
                </a:solidFill>
                <a:latin typeface="Candara" pitchFamily="34" charset="0"/>
              </a:rPr>
              <a:t> мениджмънт – гр. Пазарджик в</a:t>
            </a:r>
          </a:p>
          <a:p>
            <a:pPr indent="457200" algn="ctr">
              <a:spcBef>
                <a:spcPts val="0"/>
              </a:spcBef>
              <a:buNone/>
            </a:pPr>
            <a:r>
              <a:rPr lang="bg-BG" sz="3000" b="1" i="1" dirty="0" smtClean="0">
                <a:solidFill>
                  <a:srgbClr val="00B050"/>
                </a:solidFill>
                <a:latin typeface="Candara" pitchFamily="34" charset="0"/>
              </a:rPr>
              <a:t>Европейска олимпиада по статистика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5412434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14290"/>
            <a:ext cx="1428789" cy="1429367"/>
          </a:xfrm>
          <a:prstGeom prst="rect">
            <a:avLst/>
          </a:prstGeom>
          <a:noFill/>
        </p:spPr>
      </p:pic>
      <p:sp>
        <p:nvSpPr>
          <p:cNvPr id="12" name="Правоъгълник 11"/>
          <p:cNvSpPr/>
          <p:nvPr/>
        </p:nvSpPr>
        <p:spPr>
          <a:xfrm>
            <a:off x="2285984" y="2143116"/>
            <a:ext cx="4410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8"/>
              </a:rPr>
              <a:t>https://www.nsi.bg/esc-2022/esc_rules.htm</a:t>
            </a:r>
            <a:r>
              <a:rPr lang="bg-BG" dirty="0" smtClean="0"/>
              <a:t> </a:t>
            </a:r>
            <a:r>
              <a:rPr lang="bg-BG" dirty="0" smtClean="0">
                <a:solidFill>
                  <a:srgbClr val="002060"/>
                </a:solidFill>
              </a:rPr>
              <a:t>АРХИВ</a:t>
            </a:r>
          </a:p>
          <a:p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3500430" y="5500702"/>
            <a:ext cx="42148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hlinkClick r:id="rId9" action="ppaction://hlinkfile"/>
              </a:rPr>
              <a:t>Награждаване за 1 място и публикации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hlinkClick r:id="rId10"/>
              </a:rPr>
              <a:t>https://pzdnes.com/2018/</a:t>
            </a:r>
          </a:p>
          <a:p>
            <a:pPr algn="ctr"/>
            <a:endParaRPr lang="en-US" dirty="0" smtClean="0">
              <a:hlinkClick r:id="rId10"/>
            </a:endParaRPr>
          </a:p>
          <a:p>
            <a:pPr algn="ctr"/>
            <a:r>
              <a:rPr lang="en-US" dirty="0" smtClean="0">
                <a:hlinkClick r:id="rId10"/>
              </a:rPr>
              <a:t>05/08/%D0%BE%D1%82%D0%B1%D0%BE%D1%80-%D0%BE%D0%BC%D0%B5%D0%B3%D0%B0-%D0%BE%D1%82-%D0%BF%D0%B3%D0%B8%D0%BC-%D1%81-%D0%BF%D1%8A%D1%80%D0%B2%D0%BE-%D0%BC%D1%8F%D1%81%D1%82%D0%BE-%D0%B2-%D0%BD%D0%B0%D1%86/</a:t>
            </a:r>
            <a:endParaRPr lang="en-US" dirty="0" smtClean="0"/>
          </a:p>
          <a:p>
            <a:pPr algn="ctr"/>
            <a:endParaRPr lang="bg-BG" dirty="0" smtClean="0"/>
          </a:p>
          <a:p>
            <a:pPr algn="ctr"/>
            <a:endParaRPr lang="bg-BG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285720" y="2714620"/>
            <a:ext cx="857256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solidFill>
                  <a:srgbClr val="002060"/>
                </a:solidFill>
              </a:rPr>
              <a:t>На първо място в категория Б за ученици от VIII - IX клас в националния кръг на  Европейската олимпиада по СТАТИСТИКА за ученици 2018 се класира отбор ОМЕГА с ментор Албена Гълъбинова. Наградите бяха връчени от </a:t>
            </a:r>
            <a:r>
              <a:rPr lang="ru-RU" sz="2400" b="1" dirty="0" smtClean="0">
                <a:solidFill>
                  <a:srgbClr val="002060"/>
                </a:solidFill>
              </a:rPr>
              <a:t>Мариана Коцева</a:t>
            </a:r>
            <a:r>
              <a:rPr lang="ru-RU" sz="2400" dirty="0" smtClean="0">
                <a:solidFill>
                  <a:srgbClr val="002060"/>
                </a:solidFill>
              </a:rPr>
              <a:t> - генерален директор на Евростат. Тя е първият българин генерален директор на Европейската комисия, но и първата жена, която застава начело на Евростат.</a:t>
            </a:r>
          </a:p>
          <a:p>
            <a:pPr indent="457200" algn="ctr">
              <a:spcAft>
                <a:spcPts val="600"/>
              </a:spcAft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indent="457200" algn="ctr"/>
            <a:endParaRPr lang="en-US" sz="2400" b="1" dirty="0" smtClean="0">
              <a:solidFill>
                <a:srgbClr val="002060"/>
              </a:solidFill>
            </a:endParaRPr>
          </a:p>
          <a:p>
            <a:pPr indent="457200" algn="just"/>
            <a:endParaRPr lang="bg-BG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-19541" y="4880178"/>
            <a:ext cx="2094653" cy="196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4" descr="D:\ПРОЕКТ ИНОВАТИВНО УЧИЛИЩЕ 24.06.2021\изтеглен фай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7954" y="214290"/>
            <a:ext cx="1621764" cy="1643074"/>
          </a:xfrm>
          <a:prstGeom prst="rect">
            <a:avLst/>
          </a:prstGeom>
          <a:noFill/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1428760" cy="154222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3600" b="1" dirty="0" smtClean="0">
                <a:solidFill>
                  <a:srgbClr val="00B050"/>
                </a:solidFill>
                <a:latin typeface="Candara" pitchFamily="34" charset="0"/>
              </a:rPr>
              <a:t>Иновации</a:t>
            </a:r>
            <a:br>
              <a:rPr lang="bg-BG" sz="3600" b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3200" dirty="0" smtClean="0">
                <a:solidFill>
                  <a:srgbClr val="00B050"/>
                </a:solidFill>
              </a:rPr>
              <a:t> в ПГИМ – гр. Пазарджик:</a:t>
            </a:r>
            <a:br>
              <a:rPr lang="bg-BG" sz="3200" dirty="0" smtClean="0">
                <a:solidFill>
                  <a:srgbClr val="00B050"/>
                </a:solidFill>
              </a:rPr>
            </a:br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i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2976" y="2071678"/>
            <a:ext cx="6715172" cy="3411544"/>
          </a:xfrm>
        </p:spPr>
        <p:txBody>
          <a:bodyPr>
            <a:normAutofit/>
          </a:bodyPr>
          <a:lstStyle/>
          <a:p>
            <a:pPr indent="342900" algn="just">
              <a:buBlip>
                <a:blip r:embed="rId6"/>
              </a:buBlip>
            </a:pPr>
            <a:r>
              <a:rPr lang="bg-BG" sz="2800" dirty="0" smtClean="0">
                <a:solidFill>
                  <a:srgbClr val="002060"/>
                </a:solidFill>
              </a:rPr>
              <a:t>Състезания;</a:t>
            </a:r>
          </a:p>
          <a:p>
            <a:pPr indent="342900" algn="just">
              <a:buBlip>
                <a:blip r:embed="rId6"/>
              </a:buBlip>
            </a:pPr>
            <a:r>
              <a:rPr lang="bg-BG" sz="2800" dirty="0" smtClean="0">
                <a:solidFill>
                  <a:srgbClr val="002060"/>
                </a:solidFill>
              </a:rPr>
              <a:t>Интерактивни уроци;</a:t>
            </a:r>
          </a:p>
          <a:p>
            <a:pPr indent="342900" algn="just">
              <a:buBlip>
                <a:blip r:embed="rId6"/>
              </a:buBlip>
            </a:pPr>
            <a:r>
              <a:rPr lang="bg-BG" sz="2800" dirty="0" smtClean="0">
                <a:solidFill>
                  <a:srgbClr val="002060"/>
                </a:solidFill>
              </a:rPr>
              <a:t>Ученически тренинги;</a:t>
            </a:r>
          </a:p>
          <a:p>
            <a:pPr indent="342900" algn="just">
              <a:buBlip>
                <a:blip r:embed="rId6"/>
              </a:buBlip>
            </a:pPr>
            <a:r>
              <a:rPr lang="bg-BG" sz="2800" dirty="0" smtClean="0">
                <a:solidFill>
                  <a:srgbClr val="002060"/>
                </a:solidFill>
              </a:rPr>
              <a:t>Клубове по интереси;</a:t>
            </a:r>
          </a:p>
          <a:p>
            <a:pPr indent="342900" algn="just">
              <a:buBlip>
                <a:blip r:embed="rId6"/>
              </a:buBlip>
            </a:pPr>
            <a:r>
              <a:rPr lang="bg-BG" sz="2800" dirty="0" smtClean="0">
                <a:solidFill>
                  <a:srgbClr val="002060"/>
                </a:solidFill>
              </a:rPr>
              <a:t>Участие в Европейска олимпиада по статистика.</a:t>
            </a:r>
          </a:p>
          <a:p>
            <a:pPr indent="342900" algn="just">
              <a:buBlip>
                <a:blip r:embed="rId6"/>
              </a:buBlip>
            </a:pPr>
            <a:endParaRPr lang="bg-BG" sz="2800" dirty="0" smtClean="0">
              <a:solidFill>
                <a:srgbClr val="002060"/>
              </a:solidFill>
            </a:endParaRPr>
          </a:p>
          <a:p>
            <a:pPr indent="342900" algn="just">
              <a:buBlip>
                <a:blip r:embed="rId6"/>
              </a:buBlip>
            </a:pP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8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786321"/>
            <a:ext cx="1928826" cy="19296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C3\Desktop\16.12.2021\2 НАГРАЖДАВАНЕ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14620"/>
            <a:ext cx="2928958" cy="3921825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PC3\Desktop\16.12.2021\1 НАГРАЖДАВАНЕ 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7354" y="214290"/>
            <a:ext cx="6500858" cy="6286520"/>
          </a:xfrm>
          <a:prstGeom prst="rect">
            <a:avLst/>
          </a:prstGeom>
          <a:noFill/>
        </p:spPr>
      </p:pic>
      <p:pic>
        <p:nvPicPr>
          <p:cNvPr id="1027" name="Picture 3" descr="C:\Users\PC3\Desktop\16.12.2021\3 НАГРАЖДАВАНЕ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7" y="0"/>
            <a:ext cx="4857753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4463" y="5063244"/>
            <a:ext cx="1832333" cy="181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214290"/>
            <a:ext cx="1401527" cy="142876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142908" y="214290"/>
            <a:ext cx="8572560" cy="1928826"/>
          </a:xfrm>
        </p:spPr>
        <p:txBody>
          <a:bodyPr>
            <a:noAutofit/>
          </a:bodyPr>
          <a:lstStyle/>
          <a:p>
            <a:pPr indent="457200" algn="ctr">
              <a:spcBef>
                <a:spcPts val="0"/>
              </a:spcBef>
              <a:buNone/>
            </a:pPr>
            <a:r>
              <a:rPr lang="bg-BG" b="1" i="1" dirty="0" smtClean="0">
                <a:solidFill>
                  <a:srgbClr val="00B050"/>
                </a:solidFill>
                <a:latin typeface="Candara" pitchFamily="34" charset="0"/>
              </a:rPr>
              <a:t>Представяне на Професионална </a:t>
            </a:r>
          </a:p>
          <a:p>
            <a:pPr indent="457200" algn="ctr">
              <a:spcBef>
                <a:spcPts val="0"/>
              </a:spcBef>
              <a:buNone/>
            </a:pPr>
            <a:r>
              <a:rPr lang="bg-BG" b="1" i="1" dirty="0" smtClean="0">
                <a:solidFill>
                  <a:srgbClr val="00B050"/>
                </a:solidFill>
                <a:latin typeface="Candara" pitchFamily="34" charset="0"/>
              </a:rPr>
              <a:t>гимназия по икономика и</a:t>
            </a:r>
          </a:p>
          <a:p>
            <a:pPr indent="457200" algn="ctr">
              <a:spcBef>
                <a:spcPts val="0"/>
              </a:spcBef>
              <a:buNone/>
            </a:pPr>
            <a:r>
              <a:rPr lang="bg-BG" b="1" i="1" dirty="0" smtClean="0">
                <a:solidFill>
                  <a:srgbClr val="00B050"/>
                </a:solidFill>
                <a:latin typeface="Candara" pitchFamily="34" charset="0"/>
              </a:rPr>
              <a:t> мениджмънт – гр. Пазарджик в</a:t>
            </a:r>
          </a:p>
          <a:p>
            <a:pPr indent="457200" algn="ctr">
              <a:spcBef>
                <a:spcPts val="0"/>
              </a:spcBef>
              <a:buNone/>
            </a:pPr>
            <a:r>
              <a:rPr lang="bg-BG" b="1" i="1" dirty="0" smtClean="0">
                <a:solidFill>
                  <a:srgbClr val="00B050"/>
                </a:solidFill>
                <a:latin typeface="Candara" pitchFamily="34" charset="0"/>
              </a:rPr>
              <a:t>Европейска олимпиада по статистика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412434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" r="24441" b="3875"/>
          <a:stretch/>
        </p:blipFill>
        <p:spPr>
          <a:xfrm rot="19791705">
            <a:off x="85121" y="3983231"/>
            <a:ext cx="1558272" cy="75862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619">
            <a:off x="7026982" y="4039860"/>
            <a:ext cx="1733855" cy="570559"/>
          </a:xfrm>
          <a:prstGeom prst="rect">
            <a:avLst/>
          </a:prstGeom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52" y="285728"/>
            <a:ext cx="1571665" cy="1572301"/>
          </a:xfrm>
          <a:prstGeom prst="rect">
            <a:avLst/>
          </a:prstGeom>
          <a:noFill/>
        </p:spPr>
      </p:pic>
      <p:sp>
        <p:nvSpPr>
          <p:cNvPr id="13" name="Правоъгълник 12"/>
          <p:cNvSpPr/>
          <p:nvPr/>
        </p:nvSpPr>
        <p:spPr>
          <a:xfrm>
            <a:off x="1643042" y="521495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https://www.facebook.com/nsibg/videos/1772525142828708/</a:t>
            </a:r>
            <a:endParaRPr lang="en-US" dirty="0" smtClean="0"/>
          </a:p>
          <a:p>
            <a:endParaRPr lang="bg-BG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285720" y="2285992"/>
            <a:ext cx="85725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ТЕМА за участниците в Европейския кръг на ЕОС: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Екип Омега с ментор Албена Гълъбинова представи България на Европейския кръг на ЕОС с филм, изготвен по зададената от Европейската комисия тема -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hlinkClick r:id="rId10" action="ppaction://hlinkfile"/>
              </a:rPr>
              <a:t>„Защо официалната статистика е важна за нашето общество?“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Участие в Европейски кръг: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11" action="ppaction://hlinkfile"/>
              </a:rPr>
              <a:t>Резюме на английски език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</a:endParaRPr>
          </a:p>
          <a:p>
            <a:pPr algn="just"/>
            <a:endParaRPr lang="bg-B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4463" y="5063244"/>
            <a:ext cx="1832333" cy="181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1357322" cy="1383696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143512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" r="24441" b="3875"/>
          <a:stretch/>
        </p:blipFill>
        <p:spPr>
          <a:xfrm rot="19791705">
            <a:off x="299403" y="1697215"/>
            <a:ext cx="1558272" cy="75862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8445">
            <a:off x="7110300" y="1847819"/>
            <a:ext cx="1733855" cy="570559"/>
          </a:xfrm>
          <a:prstGeom prst="rect">
            <a:avLst/>
          </a:prstGeom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214290"/>
            <a:ext cx="1500198" cy="1500805"/>
          </a:xfrm>
          <a:prstGeom prst="rect">
            <a:avLst/>
          </a:prstGeom>
          <a:noFill/>
        </p:spPr>
      </p:pic>
      <p:sp>
        <p:nvSpPr>
          <p:cNvPr id="15" name="Правоъгълник 14"/>
          <p:cNvSpPr/>
          <p:nvPr/>
        </p:nvSpPr>
        <p:spPr>
          <a:xfrm>
            <a:off x="500002" y="1643050"/>
            <a:ext cx="86439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bg-BG" sz="2000" b="1" i="1" dirty="0" smtClean="0">
                <a:solidFill>
                  <a:srgbClr val="002060"/>
                </a:solidFill>
              </a:rPr>
              <a:t>                     Публикации във </a:t>
            </a:r>
            <a:r>
              <a:rPr lang="bg-BG" sz="2000" b="1" i="1" dirty="0" smtClean="0">
                <a:solidFill>
                  <a:srgbClr val="002060"/>
                </a:solidFill>
              </a:rPr>
              <a:t>Ф</a:t>
            </a:r>
            <a:r>
              <a:rPr lang="bg-BG" sz="2000" b="1" i="1" dirty="0" smtClean="0">
                <a:solidFill>
                  <a:srgbClr val="002060"/>
                </a:solidFill>
              </a:rPr>
              <a:t>ейсбук страницата на </a:t>
            </a:r>
          </a:p>
          <a:p>
            <a:pPr indent="457200"/>
            <a:r>
              <a:rPr lang="bg-BG" sz="2000" b="1" i="1" dirty="0" smtClean="0">
                <a:solidFill>
                  <a:srgbClr val="002060"/>
                </a:solidFill>
              </a:rPr>
              <a:t>                        ПГИМ за изяви на учители и ученици:</a:t>
            </a:r>
          </a:p>
          <a:p>
            <a:pPr indent="457200" algn="ctr"/>
            <a:endParaRPr lang="bg-BG" sz="2000" b="1" i="1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hlinkClick r:id="rId9"/>
              </a:rPr>
              <a:t>https://www.facebook.com/1690049967918566/posts/3053618298228386</a:t>
            </a:r>
            <a:r>
              <a:rPr lang="en-US" sz="2000" dirty="0" smtClean="0">
                <a:hlinkClick r:id="rId9"/>
              </a:rPr>
              <a:t>/</a:t>
            </a:r>
            <a:endParaRPr lang="bg-BG" sz="2000" dirty="0" smtClean="0"/>
          </a:p>
          <a:p>
            <a:r>
              <a:rPr lang="en-US" sz="2000" dirty="0" smtClean="0">
                <a:hlinkClick r:id="rId10"/>
              </a:rPr>
              <a:t>https://www.facebook.com/nsibg/videos/1772525142828708</a:t>
            </a:r>
            <a:r>
              <a:rPr lang="en-US" sz="2000" dirty="0" smtClean="0">
                <a:hlinkClick r:id="rId10"/>
              </a:rPr>
              <a:t>/</a:t>
            </a:r>
            <a:endParaRPr lang="bg-BG" sz="2000" dirty="0" smtClean="0"/>
          </a:p>
          <a:p>
            <a:r>
              <a:rPr lang="en-US" sz="2000" dirty="0" smtClean="0">
                <a:hlinkClick r:id="rId11"/>
              </a:rPr>
              <a:t>https</a:t>
            </a:r>
            <a:r>
              <a:rPr lang="en-US" sz="2000" dirty="0" smtClean="0">
                <a:hlinkClick r:id="rId11"/>
              </a:rPr>
              <a:t>://www.facebook.com/1690049967918566/posts/2282100315380192</a:t>
            </a:r>
            <a:r>
              <a:rPr lang="en-US" sz="2000" dirty="0" smtClean="0">
                <a:hlinkClick r:id="rId11"/>
              </a:rPr>
              <a:t>/</a:t>
            </a:r>
            <a:endParaRPr lang="bg-BG" sz="2000" dirty="0" smtClean="0"/>
          </a:p>
          <a:p>
            <a:r>
              <a:rPr lang="en-US" sz="2000" dirty="0" smtClean="0">
                <a:hlinkClick r:id="rId12"/>
              </a:rPr>
              <a:t>https://www.facebook.com/1690049967918566/posts/2520439178212970</a:t>
            </a:r>
            <a:r>
              <a:rPr lang="en-US" sz="2000" dirty="0" smtClean="0">
                <a:hlinkClick r:id="rId12"/>
              </a:rPr>
              <a:t>/</a:t>
            </a:r>
            <a:r>
              <a:rPr lang="bg-BG" sz="2000" dirty="0" smtClean="0"/>
              <a:t> </a:t>
            </a:r>
            <a:r>
              <a:rPr lang="en-US" sz="2000" dirty="0" smtClean="0">
                <a:hlinkClick r:id="rId13"/>
              </a:rPr>
              <a:t>https://www.facebook.com/1690049967918566/posts/2556980351225519</a:t>
            </a:r>
            <a:r>
              <a:rPr lang="en-US" sz="2000" dirty="0" smtClean="0">
                <a:hlinkClick r:id="rId13"/>
              </a:rPr>
              <a:t>/</a:t>
            </a:r>
            <a:endParaRPr lang="bg-BG" sz="2000" dirty="0" smtClean="0"/>
          </a:p>
          <a:p>
            <a:r>
              <a:rPr lang="en-US" sz="2000" dirty="0" smtClean="0">
                <a:hlinkClick r:id="rId14"/>
              </a:rPr>
              <a:t>https://www.facebook.com/1690049967918566/posts/2841140342809517</a:t>
            </a:r>
            <a:r>
              <a:rPr lang="en-US" sz="2000" dirty="0" smtClean="0">
                <a:hlinkClick r:id="rId14"/>
              </a:rPr>
              <a:t>/</a:t>
            </a:r>
            <a:r>
              <a:rPr lang="bg-BG" sz="2000" dirty="0" smtClean="0"/>
              <a:t> </a:t>
            </a:r>
            <a:r>
              <a:rPr lang="en-US" sz="2000" dirty="0" smtClean="0">
                <a:hlinkClick r:id="rId15"/>
              </a:rPr>
              <a:t>https://www.facebook.com/1690049967918566/posts/2209973942592830</a:t>
            </a:r>
            <a:r>
              <a:rPr lang="en-US" sz="2000" dirty="0" smtClean="0">
                <a:hlinkClick r:id="rId15"/>
              </a:rPr>
              <a:t>/</a:t>
            </a:r>
            <a:endParaRPr lang="bg-BG" sz="2000" dirty="0" smtClean="0"/>
          </a:p>
          <a:p>
            <a:pPr indent="457200" algn="just"/>
            <a:r>
              <a:rPr lang="bg-BG" sz="2000" dirty="0" smtClean="0">
                <a:solidFill>
                  <a:srgbClr val="002060"/>
                </a:solidFill>
              </a:rPr>
              <a:t>и др.</a:t>
            </a:r>
          </a:p>
          <a:p>
            <a:pPr indent="457200" algn="just"/>
            <a:endParaRPr lang="bg-BG" sz="2000" dirty="0" smtClean="0"/>
          </a:p>
          <a:p>
            <a:pPr indent="457200" algn="just"/>
            <a:endParaRPr lang="bg-BG" sz="2000" dirty="0" smtClean="0"/>
          </a:p>
          <a:p>
            <a:pPr indent="457200" algn="just"/>
            <a:endParaRPr lang="bg-BG" sz="2000" dirty="0" smtClean="0"/>
          </a:p>
          <a:p>
            <a:pPr indent="457200" algn="just"/>
            <a:endParaRPr lang="bg-BG" sz="2000" dirty="0" smtClean="0"/>
          </a:p>
          <a:p>
            <a:pPr indent="457200" algn="just"/>
            <a:endParaRPr lang="bg-BG" sz="2000" dirty="0" smtClean="0"/>
          </a:p>
          <a:p>
            <a:pPr indent="457200" algn="just"/>
            <a:endParaRPr lang="bg-BG" sz="2000" dirty="0" smtClean="0"/>
          </a:p>
          <a:p>
            <a:pPr indent="457200" algn="just"/>
            <a:endParaRPr lang="bg-BG" sz="2000" dirty="0" smtClean="0"/>
          </a:p>
          <a:p>
            <a:pPr indent="457200" algn="just"/>
            <a:endParaRPr lang="bg-BG" sz="2000" dirty="0" smtClean="0">
              <a:solidFill>
                <a:srgbClr val="002060"/>
              </a:solidFill>
            </a:endParaRPr>
          </a:p>
          <a:p>
            <a:pPr indent="457200" algn="just"/>
            <a:endParaRPr lang="en-US" sz="2000" dirty="0" smtClean="0">
              <a:solidFill>
                <a:srgbClr val="002060"/>
              </a:solidFill>
            </a:endParaRPr>
          </a:p>
          <a:p>
            <a:pPr indent="457200" algn="just"/>
            <a:endParaRPr lang="bg-BG" sz="2000" dirty="0">
              <a:solidFill>
                <a:srgbClr val="002060"/>
              </a:solidFill>
            </a:endParaRPr>
          </a:p>
        </p:txBody>
      </p:sp>
      <p:sp>
        <p:nvSpPr>
          <p:cNvPr id="16" name="Заглавие 15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715172" cy="1428736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>Популяризиране на ЕОС</a:t>
            </a:r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6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600" dirty="0" smtClean="0">
                <a:solidFill>
                  <a:srgbClr val="002060"/>
                </a:solidFill>
                <a:latin typeface="Candara" pitchFamily="34" charset="0"/>
              </a:rPr>
            </a:br>
            <a:endParaRPr lang="bg-BG" sz="26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14480" y="2214554"/>
            <a:ext cx="6600844" cy="1470025"/>
          </a:xfrm>
        </p:spPr>
        <p:txBody>
          <a:bodyPr>
            <a:noAutofit/>
          </a:bodyPr>
          <a:lstStyle/>
          <a:p>
            <a:pPr algn="l"/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>  </a:t>
            </a:r>
            <a: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en-US" sz="3200" b="1" i="1" dirty="0" smtClean="0">
                <a:solidFill>
                  <a:srgbClr val="00B050"/>
                </a:solidFill>
                <a:latin typeface="Candara" pitchFamily="34" charset="0"/>
              </a:rPr>
              <a:t>  </a:t>
            </a:r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>Източници на информация:</a:t>
            </a:r>
            <a:b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1. Сайта на НСИ;</a:t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2. 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https://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m.facebook.com/nsibg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3. Издателство “Архимед”;</a:t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4. 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bg.khanacademy.org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5. 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https://www.btu.bg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/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6. 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https://www.matematika.bg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/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7. 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https://app.datawrapper.de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/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8. 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https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://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vizzlo.com/graphs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9. Публикации на </a:t>
            </a:r>
            <a:r>
              <a:rPr lang="en-US" sz="2400" b="1" i="1" dirty="0" err="1" smtClean="0">
                <a:solidFill>
                  <a:srgbClr val="002060"/>
                </a:solidFill>
                <a:latin typeface="Candara" pitchFamily="34" charset="0"/>
              </a:rPr>
              <a:t>pz.dnes</a:t>
            </a:r>
            <a:r>
              <a:rPr lang="en-US" sz="2400" b="1" i="1" dirty="0" smtClean="0">
                <a:solidFill>
                  <a:srgbClr val="002060"/>
                </a:solidFill>
                <a:latin typeface="Candara" pitchFamily="34" charset="0"/>
              </a:rPr>
              <a:t>;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>10. </a:t>
            </a:r>
            <a:r>
              <a:rPr lang="ru-RU" sz="2400" u="sng" dirty="0" err="1" smtClean="0">
                <a:hlinkClick r:id="rId2"/>
              </a:rPr>
              <a:t>Професионална</a:t>
            </a:r>
            <a:r>
              <a:rPr lang="ru-RU" sz="2400" u="sng" dirty="0" smtClean="0">
                <a:hlinkClick r:id="rId2"/>
              </a:rPr>
              <a:t> </a:t>
            </a:r>
            <a:r>
              <a:rPr lang="ru-RU" sz="2400" u="sng" dirty="0" smtClean="0">
                <a:hlinkClick r:id="rId2"/>
              </a:rPr>
              <a:t>гимназия по </a:t>
            </a:r>
            <a:r>
              <a:rPr lang="ru-RU" sz="2400" u="sng" dirty="0" err="1" smtClean="0">
                <a:hlinkClick r:id="rId2"/>
              </a:rPr>
              <a:t>икономика</a:t>
            </a:r>
            <a:r>
              <a:rPr lang="ru-RU" sz="2400" u="sng" dirty="0" smtClean="0">
                <a:hlinkClick r:id="rId2"/>
              </a:rPr>
              <a:t> и </a:t>
            </a:r>
            <a:r>
              <a:rPr lang="ru-RU" sz="2400" u="sng" dirty="0" err="1" smtClean="0">
                <a:hlinkClick r:id="rId2"/>
              </a:rPr>
              <a:t>мениджмънт</a:t>
            </a:r>
            <a:r>
              <a:rPr lang="ru-RU" sz="2400" u="sng" dirty="0" smtClean="0">
                <a:hlinkClick r:id="rId2"/>
              </a:rPr>
              <a:t> - </a:t>
            </a:r>
            <a:r>
              <a:rPr lang="ru-RU" sz="2400" u="sng" dirty="0" err="1" smtClean="0">
                <a:hlinkClick r:id="rId2"/>
              </a:rPr>
              <a:t>официална</a:t>
            </a:r>
            <a:r>
              <a:rPr lang="ru-RU" sz="2400" u="sng" dirty="0" smtClean="0">
                <a:hlinkClick r:id="rId2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hlinkClick r:id="rId2"/>
              </a:rPr>
              <a:t>страница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във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Facebook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2400" b="1" i="1" dirty="0" smtClean="0">
                <a:solidFill>
                  <a:srgbClr val="002060"/>
                </a:solidFill>
                <a:latin typeface="Candara" pitchFamily="34" charset="0"/>
              </a:rPr>
            </a:br>
            <a:endParaRPr lang="bg-BG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500198" cy="1529349"/>
          </a:xfrm>
          <a:prstGeom prst="rect">
            <a:avLst/>
          </a:prstGeom>
          <a:noFill/>
        </p:spPr>
      </p:pic>
      <p:pic>
        <p:nvPicPr>
          <p:cNvPr id="6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85728"/>
            <a:ext cx="1643074" cy="1643739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5412434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" r="24441" b="3875"/>
          <a:stretch/>
        </p:blipFill>
        <p:spPr>
          <a:xfrm rot="19791705">
            <a:off x="442279" y="5759459"/>
            <a:ext cx="1558272" cy="758623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619">
            <a:off x="6884107" y="5890893"/>
            <a:ext cx="1733855" cy="57055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4463" y="5063244"/>
            <a:ext cx="1832333" cy="181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14290"/>
            <a:ext cx="1541679" cy="1571636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358246" cy="3571900"/>
          </a:xfrm>
        </p:spPr>
        <p:txBody>
          <a:bodyPr>
            <a:noAutofit/>
          </a:bodyPr>
          <a:lstStyle/>
          <a:p>
            <a:pPr indent="457200" algn="just"/>
            <a:r>
              <a:rPr lang="ru-RU" sz="2300" b="1" dirty="0" smtClean="0">
                <a:solidFill>
                  <a:srgbClr val="002060"/>
                </a:solidFill>
              </a:rPr>
              <a:t/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bg-BG" sz="2300" dirty="0" smtClean="0">
                <a:solidFill>
                  <a:srgbClr val="002060"/>
                </a:solidFill>
              </a:rPr>
              <a:t>      Участието в Европейската олимпиада по статистика играе важна роля в осъзнаване от младите хора на важен за човечеството факт  - Статистиката има изключително отговорната роля да подава изпреварваща информация за вземане на държавнически решения в условия без аналог в миналото и натрупани емпирични данни.</a:t>
            </a:r>
            <a:br>
              <a:rPr lang="bg-BG" sz="2300" dirty="0" smtClean="0">
                <a:solidFill>
                  <a:srgbClr val="002060"/>
                </a:solidFill>
              </a:rPr>
            </a:br>
            <a:r>
              <a:rPr lang="bg-BG" sz="23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br>
              <a:rPr lang="bg-BG" sz="2300" dirty="0" smtClean="0">
                <a:solidFill>
                  <a:srgbClr val="002060"/>
                </a:solidFill>
                <a:latin typeface="Candara" pitchFamily="34" charset="0"/>
              </a:rPr>
            </a:br>
            <a:endParaRPr lang="bg-BG" sz="23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14290"/>
            <a:ext cx="1643074" cy="14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Картина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4" r="24441" b="3875"/>
          <a:stretch/>
        </p:blipFill>
        <p:spPr>
          <a:xfrm rot="20198153">
            <a:off x="2443960" y="5421394"/>
            <a:ext cx="1558272" cy="75862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409">
            <a:off x="5045671" y="5571220"/>
            <a:ext cx="1733855" cy="570559"/>
          </a:xfrm>
          <a:prstGeom prst="rect">
            <a:avLst/>
          </a:prstGeom>
        </p:spPr>
      </p:pic>
      <p:pic>
        <p:nvPicPr>
          <p:cNvPr id="11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14290"/>
            <a:ext cx="1643074" cy="1643739"/>
          </a:xfrm>
          <a:prstGeom prst="rect">
            <a:avLst/>
          </a:prstGeom>
          <a:noFill/>
        </p:spPr>
      </p:pic>
      <p:sp>
        <p:nvSpPr>
          <p:cNvPr id="15" name="Текстово поле 14"/>
          <p:cNvSpPr txBox="1"/>
          <p:nvPr/>
        </p:nvSpPr>
        <p:spPr>
          <a:xfrm>
            <a:off x="285720" y="414338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i="1" dirty="0" smtClean="0">
                <a:solidFill>
                  <a:srgbClr val="002060"/>
                </a:solidFill>
                <a:latin typeface="Candara" pitchFamily="34" charset="0"/>
              </a:rPr>
              <a:t>БЛАГОДАРИМ ВИ ЗА ВНИМАНИЕТО!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37892" name="Picture 4" descr="durvo_znanie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n907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038" y="4797425"/>
            <a:ext cx="21129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709634bjqmhb4kv5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92417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1235580amzqu30nwe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941888"/>
            <a:ext cx="1104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984922l9kc2n90i3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6092825"/>
            <a:ext cx="11525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1084056vxmmmby9hs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5445125"/>
            <a:ext cx="84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1020925yzeih403wu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84838"/>
            <a:ext cx="8572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1237654f8afndlbiu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1196975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 descr="6961olgnkurbji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2518172">
            <a:off x="7524750" y="1484313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 descr="10694q5qxjwnvuy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0113" y="1700213"/>
            <a:ext cx="885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 descr="8c430fee765426e41710f066e5b8cc64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3888" y="37163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 descr="45925bx0obu5ufm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 descr="881520q7jjl45j6b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67650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7" descr="19876pbefpcp92x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525" y="6138863"/>
            <a:ext cx="11160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8" descr="roditel_durvo[1]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3600" y="4508500"/>
            <a:ext cx="1111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9" descr="1147969s1sxwkpaqi[1]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3284538"/>
            <a:ext cx="762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 descr="1051455xblrgujmrd[1]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17002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5" descr="598164i8myjs838y[1]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43000" y="6037263"/>
            <a:ext cx="933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-142900"/>
            <a:ext cx="4338638" cy="5286412"/>
          </a:xfrm>
          <a:noFill/>
        </p:spPr>
        <p:txBody>
          <a:bodyPr>
            <a:normAutofit/>
          </a:bodyPr>
          <a:lstStyle/>
          <a:p>
            <a:pPr indent="571500" algn="just" eaLnBrk="1" hangingPunct="1"/>
            <a:r>
              <a:rPr lang="bg-BG" altLang="en-US" sz="4000" b="1" dirty="0" smtClean="0">
                <a:solidFill>
                  <a:srgbClr val="990033"/>
                </a:solidFill>
                <a:latin typeface="Comic Sans MS" pitchFamily="66" charset="0"/>
              </a:rPr>
              <a:t>С кораба на мечтите плаваме в море от възможности и познания, за да постигнем целите си.</a:t>
            </a:r>
            <a:br>
              <a:rPr lang="bg-BG" altLang="en-US" sz="4000" b="1" dirty="0" smtClean="0">
                <a:solidFill>
                  <a:srgbClr val="990033"/>
                </a:solidFill>
                <a:latin typeface="Comic Sans MS" pitchFamily="66" charset="0"/>
              </a:rPr>
            </a:br>
            <a:endParaRPr lang="bg-BG" altLang="en-US" sz="4000" b="1" dirty="0" smtClean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2021-2022 УЧЕБНА ГОДИНА\Коледна карти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-214338"/>
            <a:ext cx="7643866" cy="7286676"/>
          </a:xfrm>
          <a:prstGeom prst="rect">
            <a:avLst/>
          </a:prstGeom>
          <a:noFill/>
        </p:spPr>
      </p:pic>
      <p:pic>
        <p:nvPicPr>
          <p:cNvPr id="3" name="Scott Holmes Music - Jingle 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  <p:pic>
        <p:nvPicPr>
          <p:cNvPr id="7" name="Картина 6" descr="човек върху земното кълб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-19541" y="4880178"/>
            <a:ext cx="2094653" cy="196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4" descr="D:\ПРОЕКТ ИНОВАТИВНО УЧИЛИЩЕ 24.06.2021\изтеглен фай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7954" y="214290"/>
            <a:ext cx="1621764" cy="1643074"/>
          </a:xfrm>
          <a:prstGeom prst="rect">
            <a:avLst/>
          </a:prstGeom>
          <a:noFill/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1428760" cy="154222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  <a:t>Състезания</a:t>
            </a:r>
            <a:b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</a:br>
            <a:endParaRPr lang="bg-BG" sz="3200" i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2976" y="2071678"/>
            <a:ext cx="6715172" cy="3411544"/>
          </a:xfrm>
        </p:spPr>
        <p:txBody>
          <a:bodyPr>
            <a:normAutofit fontScale="85000" lnSpcReduction="10000"/>
          </a:bodyPr>
          <a:lstStyle/>
          <a:p>
            <a:pPr indent="342900" algn="just">
              <a:buNone/>
            </a:pPr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>Европейска седмица на професионалните умения – интерактивен урок на тема:</a:t>
            </a:r>
          </a:p>
          <a:p>
            <a:pPr indent="342900" algn="just">
              <a:buNone/>
            </a:pPr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bg-BG" sz="2800" b="1" i="1" dirty="0" smtClean="0">
                <a:solidFill>
                  <a:srgbClr val="002060"/>
                </a:solidFill>
                <a:latin typeface="Candara" pitchFamily="34" charset="0"/>
              </a:rPr>
              <a:t>„Как да използваме знанията си по Математика, ИТ и Икономика за решаване на икономически казуси</a:t>
            </a:r>
            <a:r>
              <a:rPr lang="en-US" sz="2800" b="1" i="1" dirty="0" smtClean="0">
                <a:solidFill>
                  <a:srgbClr val="002060"/>
                </a:solidFill>
                <a:latin typeface="Candara" pitchFamily="34" charset="0"/>
              </a:rPr>
              <a:t>?</a:t>
            </a:r>
            <a:r>
              <a:rPr lang="bg-BG" sz="2800" b="1" i="1" dirty="0" smtClean="0">
                <a:solidFill>
                  <a:srgbClr val="002060"/>
                </a:solidFill>
                <a:latin typeface="Candara" pitchFamily="34" charset="0"/>
              </a:rPr>
              <a:t>“, който се проведе под формата на </a:t>
            </a:r>
            <a:r>
              <a:rPr lang="bg-BG" sz="2800" b="1" i="1" dirty="0" smtClean="0">
                <a:solidFill>
                  <a:srgbClr val="00B050"/>
                </a:solidFill>
                <a:latin typeface="Candara" pitchFamily="34" charset="0"/>
              </a:rPr>
              <a:t>състезание.</a:t>
            </a:r>
          </a:p>
          <a:p>
            <a:pPr indent="342900" algn="just">
              <a:buNone/>
            </a:pPr>
            <a:endParaRPr lang="bg-BG" sz="2800" dirty="0" smtClean="0">
              <a:solidFill>
                <a:srgbClr val="002060"/>
              </a:solidFill>
            </a:endParaRPr>
          </a:p>
          <a:p>
            <a:pPr indent="342900" algn="just">
              <a:buNone/>
            </a:pPr>
            <a:r>
              <a:rPr lang="bg-BG" sz="2800" dirty="0" smtClean="0">
                <a:solidFill>
                  <a:srgbClr val="002060"/>
                </a:solidFill>
                <a:latin typeface="Candara" pitchFamily="34" charset="0"/>
              </a:rPr>
              <a:t>Ръководители: Милена Гълъбинова и Албена Гълъбинова</a:t>
            </a:r>
            <a:endParaRPr lang="bg-BG" sz="28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572560" cy="1785950"/>
          </a:xfrm>
        </p:spPr>
        <p:txBody>
          <a:bodyPr>
            <a:noAutofit/>
          </a:bodyPr>
          <a:lstStyle/>
          <a:p>
            <a:pPr indent="457200" algn="just"/>
            <a:r>
              <a:rPr lang="bg-BG" sz="2300" dirty="0" smtClean="0">
                <a:solidFill>
                  <a:srgbClr val="002060"/>
                </a:solidFill>
                <a:latin typeface="Candara" pitchFamily="34" charset="0"/>
              </a:rPr>
              <a:t>Учениците бяха разпределени в  екипи – отдели на фирма в 5 града: Пазарджик, Русе, Бургас, София и Пловдив. Получиха папки с </a:t>
            </a:r>
            <a:r>
              <a:rPr lang="bg-BG" sz="2300" dirty="0" smtClean="0">
                <a:solidFill>
                  <a:srgbClr val="002060"/>
                </a:solidFill>
                <a:latin typeface="Candara" pitchFamily="34" charset="0"/>
                <a:hlinkClick r:id="rId2" action="ppaction://hlinkfile"/>
              </a:rPr>
              <a:t>казуси по икономика с 5 условия за всеки екип.</a:t>
            </a:r>
            <a:endParaRPr lang="en-US" sz="23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indent="457200" algn="just">
              <a:spcBef>
                <a:spcPts val="0"/>
              </a:spcBef>
            </a:pPr>
            <a:r>
              <a:rPr lang="bg-BG" sz="2300" b="1" dirty="0" smtClean="0">
                <a:solidFill>
                  <a:srgbClr val="002060"/>
                </a:solidFill>
                <a:latin typeface="Candara" pitchFamily="34" charset="0"/>
              </a:rPr>
              <a:t>Критериите за класиране са свързани с:</a:t>
            </a:r>
          </a:p>
          <a:p>
            <a:pPr lvl="0" indent="457200" algn="just">
              <a:spcBef>
                <a:spcPts val="0"/>
              </a:spcBef>
              <a:buBlip>
                <a:blip r:embed="rId3"/>
              </a:buBlip>
            </a:pPr>
            <a:r>
              <a:rPr lang="bg-BG" sz="2300" dirty="0" smtClean="0">
                <a:solidFill>
                  <a:srgbClr val="002060"/>
                </a:solidFill>
                <a:latin typeface="Candara" pitchFamily="34" charset="0"/>
              </a:rPr>
              <a:t>Правилни изчисления и диаграми, направени с приложна програма </a:t>
            </a:r>
            <a:r>
              <a:rPr lang="en-US" sz="2300" dirty="0" smtClean="0">
                <a:solidFill>
                  <a:srgbClr val="002060"/>
                </a:solidFill>
                <a:latin typeface="Candara" pitchFamily="34" charset="0"/>
              </a:rPr>
              <a:t>Excel</a:t>
            </a: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; </a:t>
            </a:r>
            <a:endParaRPr lang="bg-BG" sz="23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 indent="457200" algn="just">
              <a:spcBef>
                <a:spcPts val="0"/>
              </a:spcBef>
              <a:buBlip>
                <a:blip r:embed="rId3"/>
              </a:buBlip>
            </a:pP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презентация – създадена с </a:t>
            </a:r>
            <a:r>
              <a:rPr lang="en-US" sz="2300" dirty="0" smtClean="0">
                <a:solidFill>
                  <a:srgbClr val="002060"/>
                </a:solidFill>
                <a:latin typeface="Candara" pitchFamily="34" charset="0"/>
              </a:rPr>
              <a:t>Power Point</a:t>
            </a: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; </a:t>
            </a:r>
            <a:endParaRPr lang="bg-BG" sz="23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 indent="457200" algn="just">
              <a:spcBef>
                <a:spcPts val="0"/>
              </a:spcBef>
              <a:buBlip>
                <a:blip r:embed="rId3"/>
              </a:buBlip>
            </a:pP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създаване на лого на фирмата с графична програма;</a:t>
            </a:r>
            <a:endParaRPr lang="bg-BG" sz="23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 indent="457200" algn="just">
              <a:spcBef>
                <a:spcPts val="0"/>
              </a:spcBef>
              <a:buBlip>
                <a:blip r:embed="rId3"/>
              </a:buBlip>
            </a:pP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знанията, които са показани по математика, икономика  и ИТ от учениците;</a:t>
            </a:r>
            <a:endParaRPr lang="bg-BG" sz="23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0" indent="457200" algn="just">
              <a:spcBef>
                <a:spcPts val="0"/>
              </a:spcBef>
              <a:buBlip>
                <a:blip r:embed="rId3"/>
              </a:buBlip>
            </a:pP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оформление на докладите, съ</a:t>
            </a:r>
            <a:r>
              <a:rPr lang="bg-BG" sz="2300" dirty="0" smtClean="0">
                <a:solidFill>
                  <a:srgbClr val="002060"/>
                </a:solidFill>
                <a:latin typeface="Candara" pitchFamily="34" charset="0"/>
              </a:rPr>
              <a:t>з</a:t>
            </a: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дадени с програмата </a:t>
            </a:r>
            <a:r>
              <a:rPr lang="en-US" sz="2300" dirty="0" smtClean="0">
                <a:solidFill>
                  <a:srgbClr val="002060"/>
                </a:solidFill>
                <a:latin typeface="Candara" pitchFamily="34" charset="0"/>
              </a:rPr>
              <a:t>Word</a:t>
            </a:r>
            <a:r>
              <a:rPr lang="bg-BG" sz="2300" dirty="0" smtClean="0">
                <a:solidFill>
                  <a:srgbClr val="002060"/>
                </a:solidFill>
                <a:latin typeface="Candara" pitchFamily="34" charset="0"/>
              </a:rPr>
              <a:t>, принтирани и предадени на комисията в папки; </a:t>
            </a:r>
          </a:p>
          <a:p>
            <a:pPr lvl="0" indent="457200" algn="just">
              <a:spcBef>
                <a:spcPts val="0"/>
              </a:spcBef>
              <a:buBlip>
                <a:blip r:embed="rId3"/>
              </a:buBlip>
            </a:pP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начин на представяне пред публика на </a:t>
            </a: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  <a:hlinkClick r:id="rId2" action="ppaction://hlinkfile"/>
              </a:rPr>
              <a:t>решенията на казусите </a:t>
            </a:r>
            <a:r>
              <a:rPr lang="ru-RU" sz="2300" dirty="0" smtClean="0">
                <a:solidFill>
                  <a:srgbClr val="002060"/>
                </a:solidFill>
                <a:latin typeface="Candara" pitchFamily="34" charset="0"/>
              </a:rPr>
              <a:t>- чрез презентиране.</a:t>
            </a:r>
            <a:endParaRPr lang="bg-BG" sz="23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indent="457200" algn="just">
              <a:spcBef>
                <a:spcPts val="0"/>
              </a:spcBef>
            </a:pPr>
            <a:endParaRPr lang="bg-BG" sz="23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428596" y="642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  <a:t>Състезания</a:t>
            </a:r>
          </a:p>
          <a:p>
            <a:pPr lvl="0" algn="ctr">
              <a:spcBef>
                <a:spcPct val="0"/>
              </a:spcBef>
              <a:defRPr/>
            </a:pPr>
            <a: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3200" b="1" i="1" dirty="0" smtClean="0">
                <a:solidFill>
                  <a:srgbClr val="00B050"/>
                </a:solidFill>
                <a:latin typeface="Candara" pitchFamily="34" charset="0"/>
              </a:rPr>
            </a:br>
            <a:endParaRPr kumimoji="0" lang="bg-BG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5" name="Picture 14" descr="D:\ПРОЕКТ ИНОВАТИВНО УЧИЛИЩЕ 24.06.2021\изтеглен фай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7954" y="214290"/>
            <a:ext cx="1621764" cy="1643074"/>
          </a:xfrm>
          <a:prstGeom prst="rect">
            <a:avLst/>
          </a:prstGeom>
          <a:noFill/>
        </p:spPr>
      </p:pic>
      <p:pic>
        <p:nvPicPr>
          <p:cNvPr id="6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333382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E:\OTKRIT UROK\ИНФОРМАЦИЯ ЗА САЙТА НА ПГИМ-24.11.2017\IMG_6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43505" cy="3643314"/>
          </a:xfrm>
          <a:prstGeom prst="rect">
            <a:avLst/>
          </a:prstGeom>
          <a:noFill/>
        </p:spPr>
      </p:pic>
      <p:pic>
        <p:nvPicPr>
          <p:cNvPr id="1027" name="Picture 3" descr="E:\OTKRIT UROK\ИНФОРМАЦИЯ ЗА САЙТА НА ПГИМ-24.11.2017\_MG_62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286248" cy="3286124"/>
          </a:xfrm>
          <a:prstGeom prst="rect">
            <a:avLst/>
          </a:prstGeom>
          <a:noFill/>
        </p:spPr>
      </p:pic>
      <p:pic>
        <p:nvPicPr>
          <p:cNvPr id="8" name="Picture 2" descr="E:\OTKRIT UROK\ИНФОРМАЦИЯ ЗА САЙТА НА ПГИМ-24.11.2017\IMG_6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929190" cy="3286124"/>
          </a:xfrm>
          <a:prstGeom prst="rect">
            <a:avLst/>
          </a:prstGeom>
          <a:noFill/>
        </p:spPr>
      </p:pic>
      <p:pic>
        <p:nvPicPr>
          <p:cNvPr id="9" name="Picture 3" descr="E:\OTKRIT UROK\ИНФОРМАЦИЯ ЗА САЙТА НА ПГИМ-24.11.2017\IMG_6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0"/>
            <a:ext cx="4214810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ПРОЕКТ ИНОВАТИВНО УЧИЛИЩЕ 24.06.2021\изтеглен фай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954" y="214290"/>
            <a:ext cx="1621764" cy="1643074"/>
          </a:xfrm>
          <a:prstGeom prst="rect">
            <a:avLst/>
          </a:prstGeom>
          <a:noFill/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571636" cy="1575856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bg-BG" sz="4000" b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4000" b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4000" b="1" i="1" dirty="0" smtClean="0">
                <a:solidFill>
                  <a:srgbClr val="00B050"/>
                </a:solidFill>
                <a:latin typeface="Candara" pitchFamily="34" charset="0"/>
              </a:rPr>
              <a:t>Интерактивни уроци</a:t>
            </a:r>
            <a:r>
              <a:rPr lang="bg-BG" sz="4000" b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4000" b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3600" i="1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3600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36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3600" dirty="0" smtClean="0">
                <a:solidFill>
                  <a:srgbClr val="002060"/>
                </a:solidFill>
                <a:latin typeface="Candara" pitchFamily="34" charset="0"/>
              </a:rPr>
            </a:br>
            <a:endParaRPr lang="bg-BG" sz="36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00100" y="2071678"/>
            <a:ext cx="7000924" cy="3983048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bg-BG" sz="2600" b="1" dirty="0" smtClean="0">
                <a:solidFill>
                  <a:srgbClr val="002060"/>
                </a:solidFill>
                <a:latin typeface="Candara" pitchFamily="34" charset="0"/>
                <a:hlinkClick r:id="rId4" action="ppaction://hlinkfile"/>
              </a:rPr>
              <a:t>Тринарен интерактивен урок на тема: </a:t>
            </a:r>
            <a:r>
              <a:rPr lang="bg-BG" sz="2600" b="1" i="1" dirty="0" smtClean="0">
                <a:solidFill>
                  <a:srgbClr val="002060"/>
                </a:solidFill>
                <a:latin typeface="Candara" pitchFamily="34" charset="0"/>
              </a:rPr>
              <a:t>„</a:t>
            </a:r>
            <a:r>
              <a:rPr lang="bg-BG" sz="2600" i="1" dirty="0" smtClean="0">
                <a:solidFill>
                  <a:srgbClr val="002060"/>
                </a:solidFill>
                <a:latin typeface="Candara" pitchFamily="34" charset="0"/>
              </a:rPr>
              <a:t>Решаване на физични задачи чрез използване на знания и умения по математика, физика и астрономия и информационни технологии” </a:t>
            </a:r>
          </a:p>
          <a:p>
            <a:pPr indent="342900" algn="just">
              <a:buNone/>
            </a:pPr>
            <a:r>
              <a:rPr lang="bg-BG" sz="2600" dirty="0" smtClean="0">
                <a:solidFill>
                  <a:srgbClr val="002060"/>
                </a:solidFill>
                <a:latin typeface="Candara" pitchFamily="34" charset="0"/>
              </a:rPr>
              <a:t>Ръководители: Милена Гълъбинова и Албена Гълъбинова</a:t>
            </a:r>
            <a:endParaRPr lang="bg-BG" sz="26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6" name="Картина 5" descr="човек върху земното кълбо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98">
            <a:off x="-19541" y="4880178"/>
            <a:ext cx="2094653" cy="196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Картина 6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560884"/>
            <a:ext cx="1643042" cy="2297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9458" name="Picture 2" descr="C:\Users\PC3\Downloads\20210623_163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78832" cy="3500438"/>
          </a:xfrm>
          <a:prstGeom prst="rect">
            <a:avLst/>
          </a:prstGeom>
          <a:noFill/>
        </p:spPr>
      </p:pic>
      <p:pic>
        <p:nvPicPr>
          <p:cNvPr id="5" name="Picture 2" descr="C:\Users\PC3\Downloads\20210623_163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noFill/>
        </p:spPr>
      </p:pic>
      <p:pic>
        <p:nvPicPr>
          <p:cNvPr id="6" name="Picture 3" descr="C:\Users\PC3\Downloads\20210623_163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352" y="0"/>
            <a:ext cx="4333648" cy="3357562"/>
          </a:xfrm>
          <a:prstGeom prst="rect">
            <a:avLst/>
          </a:prstGeom>
          <a:noFill/>
        </p:spPr>
      </p:pic>
      <p:pic>
        <p:nvPicPr>
          <p:cNvPr id="7" name="Picture 4" descr="C:\Users\PC3\Downloads\20210623_16322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06" y="3357562"/>
            <a:ext cx="4500594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ПРОЕКТ ИНОВАТИВНО УЧИЛИЩЕ 24.06.2021\изтеглен фай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954" y="214290"/>
            <a:ext cx="1621764" cy="1643074"/>
          </a:xfrm>
          <a:prstGeom prst="rect">
            <a:avLst/>
          </a:prstGeom>
          <a:noFill/>
        </p:spPr>
      </p:pic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571636" cy="1575856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bg-BG" sz="4000" b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4000" b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4000" b="1" i="1" dirty="0" smtClean="0">
                <a:solidFill>
                  <a:srgbClr val="00B050"/>
                </a:solidFill>
                <a:latin typeface="Candara" pitchFamily="34" charset="0"/>
              </a:rPr>
              <a:t>Ученически тренинги</a:t>
            </a:r>
            <a: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3600" i="1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3600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36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3600" dirty="0" smtClean="0">
                <a:solidFill>
                  <a:srgbClr val="002060"/>
                </a:solidFill>
                <a:latin typeface="Candara" pitchFamily="34" charset="0"/>
              </a:rPr>
            </a:br>
            <a:endParaRPr lang="bg-BG" sz="36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034" y="1857364"/>
            <a:ext cx="7715304" cy="4483114"/>
          </a:xfrm>
        </p:spPr>
        <p:txBody>
          <a:bodyPr>
            <a:normAutofit/>
          </a:bodyPr>
          <a:lstStyle/>
          <a:p>
            <a:pPr marL="0" indent="457200" algn="just">
              <a:buBlip>
                <a:blip r:embed="rId4"/>
              </a:buBlip>
            </a:pPr>
            <a:r>
              <a:rPr lang="bg-BG" sz="2400" dirty="0" smtClean="0"/>
              <a:t>За нас е важен не само обучителния процес, но и формирането на морални качества и етично поведение у подрастващите. </a:t>
            </a:r>
          </a:p>
          <a:p>
            <a:pPr marL="0" indent="457200" algn="just">
              <a:buBlip>
                <a:blip r:embed="rId4"/>
              </a:buBlip>
            </a:pPr>
            <a:r>
              <a:rPr lang="bg-BG" sz="2400" dirty="0" smtClean="0"/>
              <a:t>Решихме, да използваме ученически тренинги като способ за учене чрез забавление, приложение на вече получени знания и усвоени умения.</a:t>
            </a:r>
            <a:endParaRPr lang="bg-BG" sz="2800" dirty="0" smtClean="0"/>
          </a:p>
          <a:p>
            <a:pPr marL="0" indent="685800" algn="just">
              <a:buBlip>
                <a:blip r:embed="rId4"/>
              </a:buBlip>
            </a:pPr>
            <a:r>
              <a:rPr lang="bg-BG" sz="2400" dirty="0" smtClean="0"/>
              <a:t>За тази цел се приложиха различни интерактивни методи, като ролеви игри, създадоха се условия за решаване на казуси в различни сфери и области. Проведоха се редица </a:t>
            </a:r>
            <a:r>
              <a:rPr lang="bg-BG" sz="2400" dirty="0" smtClean="0">
                <a:hlinkClick r:id="rId5" action="ppaction://hlinkpres?slideindex=1&amp;slidetitle="/>
              </a:rPr>
              <a:t>ученически интерактивни тренинги.</a:t>
            </a:r>
            <a:endParaRPr lang="bg-BG" sz="2400" dirty="0" smtClean="0"/>
          </a:p>
          <a:p>
            <a:pPr indent="342900" algn="just">
              <a:buNone/>
            </a:pPr>
            <a:endParaRPr lang="bg-BG" sz="26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gimpazardjik.com/wp-content/uploads/2015/11/logo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571636" cy="1575856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bg-BG" sz="4000" b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4000" b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4000" b="1" i="1" dirty="0" smtClean="0">
                <a:solidFill>
                  <a:srgbClr val="00B050"/>
                </a:solidFill>
                <a:latin typeface="Candara" pitchFamily="34" charset="0"/>
              </a:rPr>
              <a:t> Клубове по интереси </a:t>
            </a:r>
            <a:br>
              <a:rPr lang="bg-BG" sz="40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4000" b="1" i="1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  <a:t/>
            </a:r>
            <a:br>
              <a:rPr lang="bg-BG" sz="3600" b="1" i="1" dirty="0" smtClean="0">
                <a:solidFill>
                  <a:srgbClr val="00B050"/>
                </a:solidFill>
                <a:latin typeface="Candara" pitchFamily="34" charset="0"/>
              </a:rPr>
            </a:br>
            <a:r>
              <a:rPr lang="bg-BG" sz="3600" i="1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3600" i="1" dirty="0" smtClean="0">
                <a:solidFill>
                  <a:srgbClr val="002060"/>
                </a:solidFill>
                <a:latin typeface="Candara" pitchFamily="34" charset="0"/>
              </a:rPr>
            </a:br>
            <a:r>
              <a:rPr lang="bg-BG" sz="3600" dirty="0" smtClean="0">
                <a:solidFill>
                  <a:srgbClr val="002060"/>
                </a:solidFill>
                <a:latin typeface="Candara" pitchFamily="34" charset="0"/>
              </a:rPr>
              <a:t/>
            </a:r>
            <a:br>
              <a:rPr lang="bg-BG" sz="3600" dirty="0" smtClean="0">
                <a:solidFill>
                  <a:srgbClr val="002060"/>
                </a:solidFill>
                <a:latin typeface="Candara" pitchFamily="34" charset="0"/>
              </a:rPr>
            </a:br>
            <a:endParaRPr lang="bg-BG" sz="36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86808" cy="4483114"/>
          </a:xfrm>
        </p:spPr>
        <p:txBody>
          <a:bodyPr>
            <a:normAutofit/>
          </a:bodyPr>
          <a:lstStyle/>
          <a:p>
            <a:pPr indent="342900" algn="just">
              <a:buBlip>
                <a:blip r:embed="rId3"/>
              </a:buBlip>
            </a:pPr>
            <a:r>
              <a:rPr lang="bg-BG" sz="2400" dirty="0" smtClean="0">
                <a:solidFill>
                  <a:srgbClr val="002060"/>
                </a:solidFill>
              </a:rPr>
              <a:t>Възможностите на извънкласните форми за надграждане на усвоения учебен материал и придобиване на умения за практическото му приложение. </a:t>
            </a:r>
            <a:r>
              <a:rPr lang="ru-RU" sz="2400" dirty="0" smtClean="0">
                <a:solidFill>
                  <a:srgbClr val="002060"/>
                </a:solidFill>
              </a:rPr>
              <a:t>Целта е не само да се свърж</a:t>
            </a:r>
            <a:r>
              <a:rPr lang="bg-BG" sz="2400" dirty="0" smtClean="0">
                <a:solidFill>
                  <a:srgbClr val="002060"/>
                </a:solidFill>
              </a:rPr>
              <a:t>ат различните предмети като</a:t>
            </a:r>
            <a:r>
              <a:rPr lang="ru-RU" sz="2400" dirty="0" smtClean="0">
                <a:solidFill>
                  <a:srgbClr val="002060"/>
                </a:solidFill>
              </a:rPr>
              <a:t> наука, но и това какви ценности </a:t>
            </a:r>
            <a:r>
              <a:rPr lang="bg-BG" sz="2400" dirty="0" smtClean="0">
                <a:solidFill>
                  <a:srgbClr val="002060"/>
                </a:solidFill>
              </a:rPr>
              <a:t>да се </a:t>
            </a:r>
            <a:r>
              <a:rPr lang="ru-RU" sz="2400" dirty="0" smtClean="0">
                <a:solidFill>
                  <a:srgbClr val="002060"/>
                </a:solidFill>
              </a:rPr>
              <a:t>развив</a:t>
            </a:r>
            <a:r>
              <a:rPr lang="bg-BG" sz="2400" dirty="0" smtClean="0">
                <a:solidFill>
                  <a:srgbClr val="002060"/>
                </a:solidFill>
              </a:rPr>
              <a:t>т</a:t>
            </a:r>
            <a:r>
              <a:rPr lang="ru-RU" sz="2400" dirty="0" smtClean="0">
                <a:solidFill>
                  <a:srgbClr val="002060"/>
                </a:solidFill>
              </a:rPr>
              <a:t> в младите хора като личности</a:t>
            </a:r>
            <a:r>
              <a:rPr lang="bg-BG" sz="2400" dirty="0" smtClean="0">
                <a:solidFill>
                  <a:srgbClr val="002060"/>
                </a:solidFill>
              </a:rPr>
              <a:t> и социалната им принадлежност.</a:t>
            </a:r>
          </a:p>
          <a:p>
            <a:pPr indent="342900" algn="just">
              <a:buBlip>
                <a:blip r:embed="rId3"/>
              </a:buBlip>
            </a:pPr>
            <a:r>
              <a:rPr lang="bg-BG" sz="2400" dirty="0" smtClean="0">
                <a:solidFill>
                  <a:srgbClr val="002060"/>
                </a:solidFill>
              </a:rPr>
              <a:t>В темите на клубовете по интереси всяка година залагаме подготовка за ЕОС и участие в нея!</a:t>
            </a:r>
          </a:p>
          <a:p>
            <a:pPr indent="342900" algn="just">
              <a:buNone/>
            </a:pPr>
            <a:endParaRPr lang="bg-BG" sz="24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6" name="Picture 2" descr="Лого на Европейското състезание по статистика за учениц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714884"/>
            <a:ext cx="1643074" cy="1643739"/>
          </a:xfrm>
          <a:prstGeom prst="rect">
            <a:avLst/>
          </a:prstGeom>
          <a:noFill/>
        </p:spPr>
      </p:pic>
      <p:sp>
        <p:nvSpPr>
          <p:cNvPr id="7" name="Стрелка надясно 6"/>
          <p:cNvSpPr/>
          <p:nvPr/>
        </p:nvSpPr>
        <p:spPr>
          <a:xfrm>
            <a:off x="6357950" y="5000636"/>
            <a:ext cx="214314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929198"/>
            <a:ext cx="1886670" cy="165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934 -0.00324 L 0.09462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-0.0037 L 0.41111 -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</TotalTime>
  <Words>1271</Words>
  <Application>Microsoft Office PowerPoint</Application>
  <PresentationFormat>Презентация на цял екран (4:3)</PresentationFormat>
  <Paragraphs>115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28" baseType="lpstr">
      <vt:lpstr>Office тема</vt:lpstr>
      <vt:lpstr>Слайд 1</vt:lpstr>
      <vt:lpstr>Иновации  в ПГИМ – гр. Пазарджик:  </vt:lpstr>
      <vt:lpstr>Състезания </vt:lpstr>
      <vt:lpstr>Слайд 4</vt:lpstr>
      <vt:lpstr>Слайд 5</vt:lpstr>
      <vt:lpstr> Интерактивни уроци     </vt:lpstr>
      <vt:lpstr>Слайд 7</vt:lpstr>
      <vt:lpstr> Ученически тренинги    </vt:lpstr>
      <vt:lpstr>  Клубове по интереси       </vt:lpstr>
      <vt:lpstr>Европейска олимпиада по  статистика    </vt:lpstr>
      <vt:lpstr>Европейска олимпиада по  статистика    </vt:lpstr>
      <vt:lpstr>Европейска олимпиада по  статистика    </vt:lpstr>
      <vt:lpstr>Мотивация на учениците за участието им в ЕОС   </vt:lpstr>
      <vt:lpstr>Мотивация на учениците за участието им в ЕОС   </vt:lpstr>
      <vt:lpstr>Мотивация на учениците за  участието им в  Европейска олимпиада по  статистика   </vt:lpstr>
      <vt:lpstr>Мотивация на учениците за  участието им в  Европейска олимпиада по  статистика   </vt:lpstr>
      <vt:lpstr> Популяризиране на ЕОС VI Национална конференция с международно участие “Педагогика на обучението по математика и информатика” с партньор Българска академия на науките и изкуствата 15-17.10.2021 г., гр. Велинград</vt:lpstr>
      <vt:lpstr>Популяризиране на ЕОС  VI Национална конференция с международно участие “Педагогика на обучението по математика и информатика” 15-17.10.2021 г., гр. Велинград</vt:lpstr>
      <vt:lpstr>Слайд 19</vt:lpstr>
      <vt:lpstr>Слайд 20</vt:lpstr>
      <vt:lpstr>Слайд 21</vt:lpstr>
      <vt:lpstr> Популяризиране на ЕОС  </vt:lpstr>
      <vt:lpstr>      Източници на информация: 1. Сайта на НСИ; 2. https://m.facebook.com/nsibg; 3. Издателство “Архимед”; 4. bg.khanacademy.org; 5. https://www.btu.bg/; 6. https://www.matematika.bg/; 7. https://app.datawrapper.de/;  8. https://vizzlo.com/graphs; 9. Публикации на pz.dnes; 10. Професионална гимназия по икономика и мениджмънт - официална страница във Facebook. </vt:lpstr>
      <vt:lpstr>       Участието в Европейската олимпиада по статистика играе важна роля в осъзнаване от младите хора на важен за човечеството факт  - Статистиката има изключително отговорната роля да подава изпреварваща информация за вземане на държавнически решения в условия без аналог в миналото и натрупани емпирични данни.   </vt:lpstr>
      <vt:lpstr>Слайд 25</vt:lpstr>
      <vt:lpstr>С кораба на мечтите плаваме в море от възможности и познания, за да постигнем целите си.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PC1</dc:creator>
  <cp:lastModifiedBy>PC3</cp:lastModifiedBy>
  <cp:revision>207</cp:revision>
  <cp:lastPrinted>2021-06-24T05:34:39Z</cp:lastPrinted>
  <dcterms:created xsi:type="dcterms:W3CDTF">2021-06-23T22:07:07Z</dcterms:created>
  <dcterms:modified xsi:type="dcterms:W3CDTF">2021-12-23T10:22:04Z</dcterms:modified>
</cp:coreProperties>
</file>